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5" r:id="rId3"/>
    <p:sldMasterId id="2147483743" r:id="rId4"/>
  </p:sldMasterIdLst>
  <p:notesMasterIdLst>
    <p:notesMasterId r:id="rId28"/>
  </p:notesMasterIdLst>
  <p:handoutMasterIdLst>
    <p:handoutMasterId r:id="rId29"/>
  </p:handoutMasterIdLst>
  <p:sldIdLst>
    <p:sldId id="408" r:id="rId5"/>
    <p:sldId id="787" r:id="rId6"/>
    <p:sldId id="1320" r:id="rId7"/>
    <p:sldId id="864" r:id="rId8"/>
    <p:sldId id="1323" r:id="rId9"/>
    <p:sldId id="940" r:id="rId10"/>
    <p:sldId id="924" r:id="rId11"/>
    <p:sldId id="943" r:id="rId12"/>
    <p:sldId id="1326" r:id="rId13"/>
    <p:sldId id="789" r:id="rId14"/>
    <p:sldId id="942" r:id="rId15"/>
    <p:sldId id="837" r:id="rId16"/>
    <p:sldId id="820" r:id="rId17"/>
    <p:sldId id="939" r:id="rId18"/>
    <p:sldId id="896" r:id="rId19"/>
    <p:sldId id="925" r:id="rId20"/>
    <p:sldId id="899" r:id="rId21"/>
    <p:sldId id="900" r:id="rId22"/>
    <p:sldId id="909" r:id="rId23"/>
    <p:sldId id="908" r:id="rId24"/>
    <p:sldId id="312" r:id="rId25"/>
    <p:sldId id="1324" r:id="rId26"/>
    <p:sldId id="132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Janneck" initials="" lastIdx="3" clrIdx="0"/>
  <p:cmAuthor id="1" name="Partners HealthCare System" initials="" lastIdx="0" clrIdx="1"/>
  <p:cmAuthor id="2" name="kmdadamo" initials="k"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803"/>
    <a:srgbClr val="4A66AC"/>
    <a:srgbClr val="0078D7"/>
    <a:srgbClr val="969696"/>
    <a:srgbClr val="EAFDFF"/>
    <a:srgbClr val="0E5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9" autoAdjust="0"/>
    <p:restoredTop sz="90971" autoAdjust="0"/>
  </p:normalViewPr>
  <p:slideViewPr>
    <p:cSldViewPr>
      <p:cViewPr varScale="1">
        <p:scale>
          <a:sx n="84" d="100"/>
          <a:sy n="84" d="100"/>
        </p:scale>
        <p:origin x="413" y="48"/>
      </p:cViewPr>
      <p:guideLst>
        <p:guide orient="horz" pos="2160"/>
        <p:guide pos="3840"/>
      </p:guideLst>
    </p:cSldViewPr>
  </p:slideViewPr>
  <p:notesTextViewPr>
    <p:cViewPr>
      <p:scale>
        <a:sx n="300" d="100"/>
        <a:sy n="300" d="100"/>
      </p:scale>
      <p:origin x="0" y="0"/>
    </p:cViewPr>
  </p:notesTextViewPr>
  <p:sorterViewPr>
    <p:cViewPr>
      <p:scale>
        <a:sx n="66" d="100"/>
        <a:sy n="66" d="100"/>
      </p:scale>
      <p:origin x="0" y="0"/>
    </p:cViewPr>
  </p:sorterViewPr>
  <p:notesViewPr>
    <p:cSldViewPr>
      <p:cViewPr varScale="1">
        <p:scale>
          <a:sx n="128" d="100"/>
          <a:sy n="128" d="100"/>
        </p:scale>
        <p:origin x="44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04094-3B13-6F4D-96CC-082238776E56}" type="doc">
      <dgm:prSet loTypeId="urn:microsoft.com/office/officeart/2005/8/layout/venn1" loCatId="" qsTypeId="urn:microsoft.com/office/officeart/2005/8/quickstyle/simple1" qsCatId="simple" csTypeId="urn:microsoft.com/office/officeart/2005/8/colors/accent1_2" csCatId="accent1" phldr="1"/>
      <dgm:spPr/>
    </dgm:pt>
    <dgm:pt modelId="{524296A7-23E2-3D40-AE11-A8F48798D900}">
      <dgm:prSet phldrT="[Text]"/>
      <dgm:spPr/>
      <dgm:t>
        <a:bodyPr/>
        <a:lstStyle/>
        <a:p>
          <a:r>
            <a:rPr lang="en-US" dirty="0"/>
            <a:t>Poverty</a:t>
          </a:r>
        </a:p>
        <a:p>
          <a:r>
            <a:rPr lang="en-US" dirty="0"/>
            <a:t>Housing Instability </a:t>
          </a:r>
        </a:p>
      </dgm:t>
    </dgm:pt>
    <dgm:pt modelId="{79BE6119-1044-E24A-B942-2A8C7FB4BA6F}" type="parTrans" cxnId="{052E1B8F-83AD-A04B-8E16-178D6FB52E69}">
      <dgm:prSet/>
      <dgm:spPr/>
      <dgm:t>
        <a:bodyPr/>
        <a:lstStyle/>
        <a:p>
          <a:endParaRPr lang="en-US"/>
        </a:p>
      </dgm:t>
    </dgm:pt>
    <dgm:pt modelId="{6B4494E0-5B7D-E643-8AE4-5ECDEFA2CBBE}" type="sibTrans" cxnId="{052E1B8F-83AD-A04B-8E16-178D6FB52E69}">
      <dgm:prSet/>
      <dgm:spPr/>
      <dgm:t>
        <a:bodyPr/>
        <a:lstStyle/>
        <a:p>
          <a:endParaRPr lang="en-US"/>
        </a:p>
      </dgm:t>
    </dgm:pt>
    <dgm:pt modelId="{1D1EEA3A-BC79-2649-A93B-97A239CAD1A8}">
      <dgm:prSet phldrT="[Text]"/>
      <dgm:spPr/>
      <dgm:t>
        <a:bodyPr/>
        <a:lstStyle/>
        <a:p>
          <a:r>
            <a:rPr lang="en-US" dirty="0"/>
            <a:t>Human trafficking</a:t>
          </a:r>
        </a:p>
      </dgm:t>
    </dgm:pt>
    <dgm:pt modelId="{E3CDA565-238D-2B4C-BA58-C3DF4F2E85E2}" type="parTrans" cxnId="{1082F353-232E-2D4C-83B5-76983B75678C}">
      <dgm:prSet/>
      <dgm:spPr/>
      <dgm:t>
        <a:bodyPr/>
        <a:lstStyle/>
        <a:p>
          <a:endParaRPr lang="en-US"/>
        </a:p>
      </dgm:t>
    </dgm:pt>
    <dgm:pt modelId="{F021A9B9-7BB8-9F41-BC11-39E0241E5834}" type="sibTrans" cxnId="{1082F353-232E-2D4C-83B5-76983B75678C}">
      <dgm:prSet/>
      <dgm:spPr/>
      <dgm:t>
        <a:bodyPr/>
        <a:lstStyle/>
        <a:p>
          <a:endParaRPr lang="en-US"/>
        </a:p>
      </dgm:t>
    </dgm:pt>
    <dgm:pt modelId="{0401D171-E3E6-3841-B08B-58D4DA80E345}">
      <dgm:prSet phldrT="[Text]"/>
      <dgm:spPr/>
      <dgm:t>
        <a:bodyPr/>
        <a:lstStyle/>
        <a:p>
          <a:r>
            <a:rPr lang="en-US" dirty="0"/>
            <a:t>Intimate partner violence</a:t>
          </a:r>
        </a:p>
      </dgm:t>
    </dgm:pt>
    <dgm:pt modelId="{AC729002-A129-C641-A8E3-9CF745D67670}" type="parTrans" cxnId="{63D7528C-9793-4646-94E4-2C0470C881EB}">
      <dgm:prSet/>
      <dgm:spPr/>
      <dgm:t>
        <a:bodyPr/>
        <a:lstStyle/>
        <a:p>
          <a:endParaRPr lang="en-US"/>
        </a:p>
      </dgm:t>
    </dgm:pt>
    <dgm:pt modelId="{005DD2DB-FD29-2943-BB9C-B9119F4E8A51}" type="sibTrans" cxnId="{63D7528C-9793-4646-94E4-2C0470C881EB}">
      <dgm:prSet/>
      <dgm:spPr/>
      <dgm:t>
        <a:bodyPr/>
        <a:lstStyle/>
        <a:p>
          <a:endParaRPr lang="en-US"/>
        </a:p>
      </dgm:t>
    </dgm:pt>
    <dgm:pt modelId="{7AD1E884-B27C-704B-96AF-2A41820C2D71}">
      <dgm:prSet phldrT="[Text]"/>
      <dgm:spPr/>
      <dgm:t>
        <a:bodyPr/>
        <a:lstStyle/>
        <a:p>
          <a:r>
            <a:rPr lang="en-US" dirty="0"/>
            <a:t>Sexual assault</a:t>
          </a:r>
        </a:p>
      </dgm:t>
    </dgm:pt>
    <dgm:pt modelId="{34836600-372F-214A-8613-F13CEB5E2D72}" type="parTrans" cxnId="{A9C20AA7-8920-074E-A879-5B632576CA89}">
      <dgm:prSet/>
      <dgm:spPr/>
      <dgm:t>
        <a:bodyPr/>
        <a:lstStyle/>
        <a:p>
          <a:endParaRPr lang="en-US"/>
        </a:p>
      </dgm:t>
    </dgm:pt>
    <dgm:pt modelId="{D6BA804F-741A-3545-8457-C37D9D975057}" type="sibTrans" cxnId="{A9C20AA7-8920-074E-A879-5B632576CA89}">
      <dgm:prSet/>
      <dgm:spPr/>
      <dgm:t>
        <a:bodyPr/>
        <a:lstStyle/>
        <a:p>
          <a:endParaRPr lang="en-US"/>
        </a:p>
      </dgm:t>
    </dgm:pt>
    <dgm:pt modelId="{D6E99480-EEA1-4044-9081-2B86B7C671F9}">
      <dgm:prSet phldrT="[Text]"/>
      <dgm:spPr/>
      <dgm:t>
        <a:bodyPr/>
        <a:lstStyle/>
        <a:p>
          <a:r>
            <a:rPr lang="en-US" dirty="0"/>
            <a:t>Child abuse </a:t>
          </a:r>
        </a:p>
      </dgm:t>
    </dgm:pt>
    <dgm:pt modelId="{734097BE-31DD-1B48-878B-2C9676D354E5}" type="parTrans" cxnId="{649F4C35-12B2-AF42-AC09-D80289DBF717}">
      <dgm:prSet/>
      <dgm:spPr/>
      <dgm:t>
        <a:bodyPr/>
        <a:lstStyle/>
        <a:p>
          <a:endParaRPr lang="en-US"/>
        </a:p>
      </dgm:t>
    </dgm:pt>
    <dgm:pt modelId="{5BA37B9A-6319-1D4A-9A24-7EA7742ED0F0}" type="sibTrans" cxnId="{649F4C35-12B2-AF42-AC09-D80289DBF717}">
      <dgm:prSet/>
      <dgm:spPr/>
      <dgm:t>
        <a:bodyPr/>
        <a:lstStyle/>
        <a:p>
          <a:endParaRPr lang="en-US"/>
        </a:p>
      </dgm:t>
    </dgm:pt>
    <dgm:pt modelId="{177BDAD3-BC06-4E4A-9369-A06E36FC5F2C}">
      <dgm:prSet phldrT="[Text]"/>
      <dgm:spPr/>
      <dgm:t>
        <a:bodyPr/>
        <a:lstStyle/>
        <a:p>
          <a:r>
            <a:rPr lang="en-US" dirty="0"/>
            <a:t>Immigration  issues</a:t>
          </a:r>
        </a:p>
      </dgm:t>
    </dgm:pt>
    <dgm:pt modelId="{D3FBAFCB-C082-C34B-9ECE-4FB3B2EC2BD1}" type="parTrans" cxnId="{FC97E5B7-C361-E346-A690-EA4AA3051D33}">
      <dgm:prSet/>
      <dgm:spPr/>
      <dgm:t>
        <a:bodyPr/>
        <a:lstStyle/>
        <a:p>
          <a:endParaRPr lang="en-US"/>
        </a:p>
      </dgm:t>
    </dgm:pt>
    <dgm:pt modelId="{248B1D37-B654-4945-A665-17BFB9409327}" type="sibTrans" cxnId="{FC97E5B7-C361-E346-A690-EA4AA3051D33}">
      <dgm:prSet/>
      <dgm:spPr/>
      <dgm:t>
        <a:bodyPr/>
        <a:lstStyle/>
        <a:p>
          <a:endParaRPr lang="en-US"/>
        </a:p>
      </dgm:t>
    </dgm:pt>
    <dgm:pt modelId="{384726C4-D3AF-4C42-92CE-28933FE40F48}">
      <dgm:prSet phldrT="[Text]"/>
      <dgm:spPr/>
      <dgm:t>
        <a:bodyPr/>
        <a:lstStyle/>
        <a:p>
          <a:r>
            <a:rPr lang="en-US" dirty="0"/>
            <a:t>Substance Abuse</a:t>
          </a:r>
        </a:p>
      </dgm:t>
    </dgm:pt>
    <dgm:pt modelId="{EADAF62D-A998-5446-B724-B121E4BBB071}" type="parTrans" cxnId="{64FBE962-9175-4541-A015-D447C6B21605}">
      <dgm:prSet/>
      <dgm:spPr/>
      <dgm:t>
        <a:bodyPr/>
        <a:lstStyle/>
        <a:p>
          <a:endParaRPr lang="en-US"/>
        </a:p>
      </dgm:t>
    </dgm:pt>
    <dgm:pt modelId="{A43A0D3B-7182-5840-8588-B18834B6FC2F}" type="sibTrans" cxnId="{64FBE962-9175-4541-A015-D447C6B21605}">
      <dgm:prSet/>
      <dgm:spPr/>
      <dgm:t>
        <a:bodyPr/>
        <a:lstStyle/>
        <a:p>
          <a:endParaRPr lang="en-US"/>
        </a:p>
      </dgm:t>
    </dgm:pt>
    <dgm:pt modelId="{D48BF7A0-DEB3-6344-B643-A150E023622D}" type="pres">
      <dgm:prSet presAssocID="{7B804094-3B13-6F4D-96CC-082238776E56}" presName="compositeShape" presStyleCnt="0">
        <dgm:presLayoutVars>
          <dgm:chMax val="7"/>
          <dgm:dir/>
          <dgm:resizeHandles val="exact"/>
        </dgm:presLayoutVars>
      </dgm:prSet>
      <dgm:spPr/>
    </dgm:pt>
    <dgm:pt modelId="{50960D90-90D4-9840-ADE9-152EF50E9450}" type="pres">
      <dgm:prSet presAssocID="{524296A7-23E2-3D40-AE11-A8F48798D900}" presName="circ1" presStyleLbl="vennNode1" presStyleIdx="0" presStyleCnt="7"/>
      <dgm:spPr>
        <a:solidFill>
          <a:schemeClr val="accent2">
            <a:lumMod val="60000"/>
            <a:lumOff val="40000"/>
            <a:alpha val="50000"/>
          </a:schemeClr>
        </a:solidFill>
      </dgm:spPr>
    </dgm:pt>
    <dgm:pt modelId="{DD197F8A-6472-D044-8EE4-3B792AF57C6F}" type="pres">
      <dgm:prSet presAssocID="{524296A7-23E2-3D40-AE11-A8F48798D900}" presName="circ1Tx" presStyleLbl="revTx" presStyleIdx="0" presStyleCnt="0">
        <dgm:presLayoutVars>
          <dgm:chMax val="0"/>
          <dgm:chPref val="0"/>
          <dgm:bulletEnabled val="1"/>
        </dgm:presLayoutVars>
      </dgm:prSet>
      <dgm:spPr/>
    </dgm:pt>
    <dgm:pt modelId="{4AAC60BB-8D9D-034F-BA21-102DBFC13326}" type="pres">
      <dgm:prSet presAssocID="{1D1EEA3A-BC79-2649-A93B-97A239CAD1A8}" presName="circ2" presStyleLbl="vennNode1" presStyleIdx="1" presStyleCnt="7"/>
      <dgm:spPr>
        <a:solidFill>
          <a:schemeClr val="accent6">
            <a:lumMod val="40000"/>
            <a:lumOff val="60000"/>
            <a:alpha val="50000"/>
          </a:schemeClr>
        </a:solidFill>
      </dgm:spPr>
    </dgm:pt>
    <dgm:pt modelId="{6D348D56-E4A2-7241-B29E-E75165EC3AB5}" type="pres">
      <dgm:prSet presAssocID="{1D1EEA3A-BC79-2649-A93B-97A239CAD1A8}" presName="circ2Tx" presStyleLbl="revTx" presStyleIdx="0" presStyleCnt="0">
        <dgm:presLayoutVars>
          <dgm:chMax val="0"/>
          <dgm:chPref val="0"/>
          <dgm:bulletEnabled val="1"/>
        </dgm:presLayoutVars>
      </dgm:prSet>
      <dgm:spPr/>
    </dgm:pt>
    <dgm:pt modelId="{B96C0336-EC22-BC44-9B64-6338EB10E300}" type="pres">
      <dgm:prSet presAssocID="{0401D171-E3E6-3841-B08B-58D4DA80E345}" presName="circ3" presStyleLbl="vennNode1" presStyleIdx="2" presStyleCnt="7"/>
      <dgm:spPr>
        <a:solidFill>
          <a:schemeClr val="accent3">
            <a:lumMod val="60000"/>
            <a:lumOff val="40000"/>
            <a:alpha val="50000"/>
          </a:schemeClr>
        </a:solidFill>
      </dgm:spPr>
    </dgm:pt>
    <dgm:pt modelId="{A545C6B2-11D1-694F-BF00-96B3819B07D1}" type="pres">
      <dgm:prSet presAssocID="{0401D171-E3E6-3841-B08B-58D4DA80E345}" presName="circ3Tx" presStyleLbl="revTx" presStyleIdx="0" presStyleCnt="0">
        <dgm:presLayoutVars>
          <dgm:chMax val="0"/>
          <dgm:chPref val="0"/>
          <dgm:bulletEnabled val="1"/>
        </dgm:presLayoutVars>
      </dgm:prSet>
      <dgm:spPr/>
    </dgm:pt>
    <dgm:pt modelId="{FE338ED3-7987-4D42-9C00-7377048B8A39}" type="pres">
      <dgm:prSet presAssocID="{7AD1E884-B27C-704B-96AF-2A41820C2D71}" presName="circ4" presStyleLbl="vennNode1" presStyleIdx="3" presStyleCnt="7"/>
      <dgm:spPr>
        <a:solidFill>
          <a:schemeClr val="accent3">
            <a:lumMod val="60000"/>
            <a:lumOff val="40000"/>
            <a:alpha val="50000"/>
          </a:schemeClr>
        </a:solidFill>
      </dgm:spPr>
    </dgm:pt>
    <dgm:pt modelId="{743ABFEC-B30D-974A-B406-7078C2993257}" type="pres">
      <dgm:prSet presAssocID="{7AD1E884-B27C-704B-96AF-2A41820C2D71}" presName="circ4Tx" presStyleLbl="revTx" presStyleIdx="0" presStyleCnt="0">
        <dgm:presLayoutVars>
          <dgm:chMax val="0"/>
          <dgm:chPref val="0"/>
          <dgm:bulletEnabled val="1"/>
        </dgm:presLayoutVars>
      </dgm:prSet>
      <dgm:spPr/>
    </dgm:pt>
    <dgm:pt modelId="{B3762C8C-4073-CC45-AE60-B8D52D2BA271}" type="pres">
      <dgm:prSet presAssocID="{D6E99480-EEA1-4044-9081-2B86B7C671F9}" presName="circ5" presStyleLbl="vennNode1" presStyleIdx="4" presStyleCnt="7"/>
      <dgm:spPr>
        <a:solidFill>
          <a:schemeClr val="accent4">
            <a:lumMod val="40000"/>
            <a:lumOff val="60000"/>
            <a:alpha val="50000"/>
          </a:schemeClr>
        </a:solidFill>
      </dgm:spPr>
    </dgm:pt>
    <dgm:pt modelId="{442D0ABD-07F9-1E42-8E66-D2933FE354FF}" type="pres">
      <dgm:prSet presAssocID="{D6E99480-EEA1-4044-9081-2B86B7C671F9}" presName="circ5Tx" presStyleLbl="revTx" presStyleIdx="0" presStyleCnt="0">
        <dgm:presLayoutVars>
          <dgm:chMax val="0"/>
          <dgm:chPref val="0"/>
          <dgm:bulletEnabled val="1"/>
        </dgm:presLayoutVars>
      </dgm:prSet>
      <dgm:spPr/>
    </dgm:pt>
    <dgm:pt modelId="{542249D6-00CC-014A-889B-89672CC80D83}" type="pres">
      <dgm:prSet presAssocID="{177BDAD3-BC06-4E4A-9369-A06E36FC5F2C}" presName="circ6" presStyleLbl="vennNode1" presStyleIdx="5" presStyleCnt="7"/>
      <dgm:spPr>
        <a:solidFill>
          <a:schemeClr val="accent2">
            <a:lumMod val="40000"/>
            <a:lumOff val="60000"/>
            <a:alpha val="50000"/>
          </a:schemeClr>
        </a:solidFill>
        <a:ln>
          <a:solidFill>
            <a:schemeClr val="accent6">
              <a:lumMod val="60000"/>
              <a:lumOff val="40000"/>
            </a:schemeClr>
          </a:solidFill>
        </a:ln>
      </dgm:spPr>
    </dgm:pt>
    <dgm:pt modelId="{83437347-7474-074F-A8DB-57F442988823}" type="pres">
      <dgm:prSet presAssocID="{177BDAD3-BC06-4E4A-9369-A06E36FC5F2C}" presName="circ6Tx" presStyleLbl="revTx" presStyleIdx="0" presStyleCnt="0" custScaleX="150648" custLinFactNeighborX="-25986" custLinFactNeighborY="-3112">
        <dgm:presLayoutVars>
          <dgm:chMax val="0"/>
          <dgm:chPref val="0"/>
          <dgm:bulletEnabled val="1"/>
        </dgm:presLayoutVars>
      </dgm:prSet>
      <dgm:spPr/>
    </dgm:pt>
    <dgm:pt modelId="{0BC9E237-5A87-8849-B32C-3988ED02A540}" type="pres">
      <dgm:prSet presAssocID="{384726C4-D3AF-4C42-92CE-28933FE40F48}" presName="circ7" presStyleLbl="vennNode1" presStyleIdx="6" presStyleCnt="7"/>
      <dgm:spPr>
        <a:solidFill>
          <a:schemeClr val="accent1">
            <a:lumMod val="60000"/>
            <a:lumOff val="40000"/>
            <a:alpha val="50000"/>
          </a:schemeClr>
        </a:solidFill>
      </dgm:spPr>
    </dgm:pt>
    <dgm:pt modelId="{ABFD7BA4-65EB-1E42-BB2E-804261A3B660}" type="pres">
      <dgm:prSet presAssocID="{384726C4-D3AF-4C42-92CE-28933FE40F48}" presName="circ7Tx" presStyleLbl="revTx" presStyleIdx="0" presStyleCnt="0">
        <dgm:presLayoutVars>
          <dgm:chMax val="0"/>
          <dgm:chPref val="0"/>
          <dgm:bulletEnabled val="1"/>
        </dgm:presLayoutVars>
      </dgm:prSet>
      <dgm:spPr/>
    </dgm:pt>
  </dgm:ptLst>
  <dgm:cxnLst>
    <dgm:cxn modelId="{85397A12-D8DD-C94D-B420-FBC09453E1C7}" type="presOf" srcId="{0401D171-E3E6-3841-B08B-58D4DA80E345}" destId="{A545C6B2-11D1-694F-BF00-96B3819B07D1}" srcOrd="0" destOrd="0" presId="urn:microsoft.com/office/officeart/2005/8/layout/venn1"/>
    <dgm:cxn modelId="{408A0429-2ED9-1F40-8163-2B37AE2C9EEF}" type="presOf" srcId="{D6E99480-EEA1-4044-9081-2B86B7C671F9}" destId="{442D0ABD-07F9-1E42-8E66-D2933FE354FF}" srcOrd="0" destOrd="0" presId="urn:microsoft.com/office/officeart/2005/8/layout/venn1"/>
    <dgm:cxn modelId="{649F4C35-12B2-AF42-AC09-D80289DBF717}" srcId="{7B804094-3B13-6F4D-96CC-082238776E56}" destId="{D6E99480-EEA1-4044-9081-2B86B7C671F9}" srcOrd="4" destOrd="0" parTransId="{734097BE-31DD-1B48-878B-2C9676D354E5}" sibTransId="{5BA37B9A-6319-1D4A-9A24-7EA7742ED0F0}"/>
    <dgm:cxn modelId="{64FBE962-9175-4541-A015-D447C6B21605}" srcId="{7B804094-3B13-6F4D-96CC-082238776E56}" destId="{384726C4-D3AF-4C42-92CE-28933FE40F48}" srcOrd="6" destOrd="0" parTransId="{EADAF62D-A998-5446-B724-B121E4BBB071}" sibTransId="{A43A0D3B-7182-5840-8588-B18834B6FC2F}"/>
    <dgm:cxn modelId="{7C94AD52-93CF-5E4B-A88C-EAFB16583719}" type="presOf" srcId="{177BDAD3-BC06-4E4A-9369-A06E36FC5F2C}" destId="{83437347-7474-074F-A8DB-57F442988823}" srcOrd="0" destOrd="0" presId="urn:microsoft.com/office/officeart/2005/8/layout/venn1"/>
    <dgm:cxn modelId="{1082F353-232E-2D4C-83B5-76983B75678C}" srcId="{7B804094-3B13-6F4D-96CC-082238776E56}" destId="{1D1EEA3A-BC79-2649-A93B-97A239CAD1A8}" srcOrd="1" destOrd="0" parTransId="{E3CDA565-238D-2B4C-BA58-C3DF4F2E85E2}" sibTransId="{F021A9B9-7BB8-9F41-BC11-39E0241E5834}"/>
    <dgm:cxn modelId="{83CF3774-88E3-D24E-9EAC-FDE683A2B2F0}" type="presOf" srcId="{7B804094-3B13-6F4D-96CC-082238776E56}" destId="{D48BF7A0-DEB3-6344-B643-A150E023622D}" srcOrd="0" destOrd="0" presId="urn:microsoft.com/office/officeart/2005/8/layout/venn1"/>
    <dgm:cxn modelId="{7A545458-05B4-FB40-8A92-81288462D32B}" type="presOf" srcId="{524296A7-23E2-3D40-AE11-A8F48798D900}" destId="{DD197F8A-6472-D044-8EE4-3B792AF57C6F}" srcOrd="0" destOrd="0" presId="urn:microsoft.com/office/officeart/2005/8/layout/venn1"/>
    <dgm:cxn modelId="{63D7528C-9793-4646-94E4-2C0470C881EB}" srcId="{7B804094-3B13-6F4D-96CC-082238776E56}" destId="{0401D171-E3E6-3841-B08B-58D4DA80E345}" srcOrd="2" destOrd="0" parTransId="{AC729002-A129-C641-A8E3-9CF745D67670}" sibTransId="{005DD2DB-FD29-2943-BB9C-B9119F4E8A51}"/>
    <dgm:cxn modelId="{052E1B8F-83AD-A04B-8E16-178D6FB52E69}" srcId="{7B804094-3B13-6F4D-96CC-082238776E56}" destId="{524296A7-23E2-3D40-AE11-A8F48798D900}" srcOrd="0" destOrd="0" parTransId="{79BE6119-1044-E24A-B942-2A8C7FB4BA6F}" sibTransId="{6B4494E0-5B7D-E643-8AE4-5ECDEFA2CBBE}"/>
    <dgm:cxn modelId="{A6030C9A-C4EF-B34A-84F7-858433C19297}" type="presOf" srcId="{7AD1E884-B27C-704B-96AF-2A41820C2D71}" destId="{743ABFEC-B30D-974A-B406-7078C2993257}" srcOrd="0" destOrd="0" presId="urn:microsoft.com/office/officeart/2005/8/layout/venn1"/>
    <dgm:cxn modelId="{95B6999B-CAE4-4148-B8FB-E771DF915A04}" type="presOf" srcId="{384726C4-D3AF-4C42-92CE-28933FE40F48}" destId="{ABFD7BA4-65EB-1E42-BB2E-804261A3B660}" srcOrd="0" destOrd="0" presId="urn:microsoft.com/office/officeart/2005/8/layout/venn1"/>
    <dgm:cxn modelId="{A9C20AA7-8920-074E-A879-5B632576CA89}" srcId="{7B804094-3B13-6F4D-96CC-082238776E56}" destId="{7AD1E884-B27C-704B-96AF-2A41820C2D71}" srcOrd="3" destOrd="0" parTransId="{34836600-372F-214A-8613-F13CEB5E2D72}" sibTransId="{D6BA804F-741A-3545-8457-C37D9D975057}"/>
    <dgm:cxn modelId="{FC97E5B7-C361-E346-A690-EA4AA3051D33}" srcId="{7B804094-3B13-6F4D-96CC-082238776E56}" destId="{177BDAD3-BC06-4E4A-9369-A06E36FC5F2C}" srcOrd="5" destOrd="0" parTransId="{D3FBAFCB-C082-C34B-9ECE-4FB3B2EC2BD1}" sibTransId="{248B1D37-B654-4945-A665-17BFB9409327}"/>
    <dgm:cxn modelId="{E60B9FF3-D9E2-C945-B5D6-33528180D5EA}" type="presOf" srcId="{1D1EEA3A-BC79-2649-A93B-97A239CAD1A8}" destId="{6D348D56-E4A2-7241-B29E-E75165EC3AB5}" srcOrd="0" destOrd="0" presId="urn:microsoft.com/office/officeart/2005/8/layout/venn1"/>
    <dgm:cxn modelId="{375BD5D6-CB39-704C-9C1B-5375CC548484}" type="presParOf" srcId="{D48BF7A0-DEB3-6344-B643-A150E023622D}" destId="{50960D90-90D4-9840-ADE9-152EF50E9450}" srcOrd="0" destOrd="0" presId="urn:microsoft.com/office/officeart/2005/8/layout/venn1"/>
    <dgm:cxn modelId="{5737EAF5-C652-0143-91F1-F56F484A692F}" type="presParOf" srcId="{D48BF7A0-DEB3-6344-B643-A150E023622D}" destId="{DD197F8A-6472-D044-8EE4-3B792AF57C6F}" srcOrd="1" destOrd="0" presId="urn:microsoft.com/office/officeart/2005/8/layout/venn1"/>
    <dgm:cxn modelId="{38F89B81-289D-444C-97E5-EC4A76E1444A}" type="presParOf" srcId="{D48BF7A0-DEB3-6344-B643-A150E023622D}" destId="{4AAC60BB-8D9D-034F-BA21-102DBFC13326}" srcOrd="2" destOrd="0" presId="urn:microsoft.com/office/officeart/2005/8/layout/venn1"/>
    <dgm:cxn modelId="{F8499316-584B-1942-8439-35C947475E97}" type="presParOf" srcId="{D48BF7A0-DEB3-6344-B643-A150E023622D}" destId="{6D348D56-E4A2-7241-B29E-E75165EC3AB5}" srcOrd="3" destOrd="0" presId="urn:microsoft.com/office/officeart/2005/8/layout/venn1"/>
    <dgm:cxn modelId="{6EB3F0C8-7B3D-3A44-ABC9-15A352C39414}" type="presParOf" srcId="{D48BF7A0-DEB3-6344-B643-A150E023622D}" destId="{B96C0336-EC22-BC44-9B64-6338EB10E300}" srcOrd="4" destOrd="0" presId="urn:microsoft.com/office/officeart/2005/8/layout/venn1"/>
    <dgm:cxn modelId="{805E8E72-AB1C-E145-ABDA-4EA29AA10F43}" type="presParOf" srcId="{D48BF7A0-DEB3-6344-B643-A150E023622D}" destId="{A545C6B2-11D1-694F-BF00-96B3819B07D1}" srcOrd="5" destOrd="0" presId="urn:microsoft.com/office/officeart/2005/8/layout/venn1"/>
    <dgm:cxn modelId="{90CD0F49-8130-AE44-9E69-5E9057C15282}" type="presParOf" srcId="{D48BF7A0-DEB3-6344-B643-A150E023622D}" destId="{FE338ED3-7987-4D42-9C00-7377048B8A39}" srcOrd="6" destOrd="0" presId="urn:microsoft.com/office/officeart/2005/8/layout/venn1"/>
    <dgm:cxn modelId="{BDC1C49F-9980-984B-94C4-D589EAAAF6C0}" type="presParOf" srcId="{D48BF7A0-DEB3-6344-B643-A150E023622D}" destId="{743ABFEC-B30D-974A-B406-7078C2993257}" srcOrd="7" destOrd="0" presId="urn:microsoft.com/office/officeart/2005/8/layout/venn1"/>
    <dgm:cxn modelId="{3B8DC461-B172-164B-ABF6-8F832F02CDB9}" type="presParOf" srcId="{D48BF7A0-DEB3-6344-B643-A150E023622D}" destId="{B3762C8C-4073-CC45-AE60-B8D52D2BA271}" srcOrd="8" destOrd="0" presId="urn:microsoft.com/office/officeart/2005/8/layout/venn1"/>
    <dgm:cxn modelId="{31DAB889-D954-B84C-884B-5DC0F44C5337}" type="presParOf" srcId="{D48BF7A0-DEB3-6344-B643-A150E023622D}" destId="{442D0ABD-07F9-1E42-8E66-D2933FE354FF}" srcOrd="9" destOrd="0" presId="urn:microsoft.com/office/officeart/2005/8/layout/venn1"/>
    <dgm:cxn modelId="{B1166BC5-FEFF-5840-9A50-3F86B4A377DD}" type="presParOf" srcId="{D48BF7A0-DEB3-6344-B643-A150E023622D}" destId="{542249D6-00CC-014A-889B-89672CC80D83}" srcOrd="10" destOrd="0" presId="urn:microsoft.com/office/officeart/2005/8/layout/venn1"/>
    <dgm:cxn modelId="{BBC77057-AD95-1B42-8BDB-D12C3E8A989D}" type="presParOf" srcId="{D48BF7A0-DEB3-6344-B643-A150E023622D}" destId="{83437347-7474-074F-A8DB-57F442988823}" srcOrd="11" destOrd="0" presId="urn:microsoft.com/office/officeart/2005/8/layout/venn1"/>
    <dgm:cxn modelId="{5174AF5B-70B7-8D41-A703-80ADE27CC260}" type="presParOf" srcId="{D48BF7A0-DEB3-6344-B643-A150E023622D}" destId="{0BC9E237-5A87-8849-B32C-3988ED02A540}" srcOrd="12" destOrd="0" presId="urn:microsoft.com/office/officeart/2005/8/layout/venn1"/>
    <dgm:cxn modelId="{238D0092-E0FF-BD4F-A38E-A5B98082D51A}" type="presParOf" srcId="{D48BF7A0-DEB3-6344-B643-A150E023622D}" destId="{ABFD7BA4-65EB-1E42-BB2E-804261A3B660}"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BEC0D-6960-487A-80CC-36EE4475734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59C81A1-4813-4617-A737-06E9D07932AE}">
      <dgm:prSet custT="1"/>
      <dgm:spPr/>
      <dgm:t>
        <a:bodyPr/>
        <a:lstStyle/>
        <a:p>
          <a:r>
            <a:rPr lang="en-US" sz="2000" b="1" dirty="0">
              <a:effectLst>
                <a:outerShdw blurRad="38100" dist="38100" dir="2700000" algn="tl">
                  <a:srgbClr val="000000">
                    <a:alpha val="43137"/>
                  </a:srgbClr>
                </a:outerShdw>
              </a:effectLst>
            </a:rPr>
            <a:t>Individual</a:t>
          </a:r>
          <a:r>
            <a:rPr lang="en-US" sz="1600" b="1" dirty="0">
              <a:effectLst>
                <a:outerShdw blurRad="38100" dist="38100" dir="2700000" algn="tl">
                  <a:srgbClr val="000000">
                    <a:alpha val="43137"/>
                  </a:srgbClr>
                </a:outerShdw>
              </a:effectLst>
            </a:rPr>
            <a:t> </a:t>
          </a:r>
        </a:p>
      </dgm:t>
    </dgm:pt>
    <dgm:pt modelId="{0D7232D6-2CA7-4F0A-BA72-2092B34DBC76}" type="parTrans" cxnId="{F391B383-A153-4C6B-AFFC-EDE755151454}">
      <dgm:prSet/>
      <dgm:spPr/>
      <dgm:t>
        <a:bodyPr/>
        <a:lstStyle/>
        <a:p>
          <a:endParaRPr lang="en-US"/>
        </a:p>
      </dgm:t>
    </dgm:pt>
    <dgm:pt modelId="{85EB133A-C064-4A99-98E9-5896EFC1DAF6}" type="sibTrans" cxnId="{F391B383-A153-4C6B-AFFC-EDE755151454}">
      <dgm:prSet/>
      <dgm:spPr/>
      <dgm:t>
        <a:bodyPr/>
        <a:lstStyle/>
        <a:p>
          <a:endParaRPr lang="en-US"/>
        </a:p>
      </dgm:t>
    </dgm:pt>
    <dgm:pt modelId="{807FABAE-151C-40C0-9019-6250C5D53B97}">
      <dgm:prSet custT="1"/>
      <dgm:spPr/>
      <dgm:t>
        <a:bodyPr/>
        <a:lstStyle/>
        <a:p>
          <a:r>
            <a:rPr lang="en-US" sz="2000" b="1" dirty="0">
              <a:effectLst>
                <a:outerShdw blurRad="38100" dist="38100" dir="2700000" algn="tl">
                  <a:srgbClr val="000000">
                    <a:alpha val="43137"/>
                  </a:srgbClr>
                </a:outerShdw>
              </a:effectLst>
            </a:rPr>
            <a:t>Interpersonal</a:t>
          </a:r>
          <a:endParaRPr lang="en-US" sz="1600" b="1" dirty="0">
            <a:effectLst>
              <a:outerShdw blurRad="38100" dist="38100" dir="2700000" algn="tl">
                <a:srgbClr val="000000">
                  <a:alpha val="43137"/>
                </a:srgbClr>
              </a:outerShdw>
            </a:effectLst>
          </a:endParaRPr>
        </a:p>
      </dgm:t>
    </dgm:pt>
    <dgm:pt modelId="{2D7B0954-997B-4D7E-A19F-80C9C8CAED82}" type="parTrans" cxnId="{546E9FF5-7206-4410-ABA0-4D5EAE550C1A}">
      <dgm:prSet/>
      <dgm:spPr/>
      <dgm:t>
        <a:bodyPr/>
        <a:lstStyle/>
        <a:p>
          <a:endParaRPr lang="en-US"/>
        </a:p>
      </dgm:t>
    </dgm:pt>
    <dgm:pt modelId="{EBC538EC-2EA0-45A6-BEC4-40E124A9CBB5}" type="sibTrans" cxnId="{546E9FF5-7206-4410-ABA0-4D5EAE550C1A}">
      <dgm:prSet/>
      <dgm:spPr/>
      <dgm:t>
        <a:bodyPr/>
        <a:lstStyle/>
        <a:p>
          <a:endParaRPr lang="en-US"/>
        </a:p>
      </dgm:t>
    </dgm:pt>
    <dgm:pt modelId="{786F5DA2-F967-EA4F-8B84-3EFB2879ADB0}">
      <dgm:prSet/>
      <dgm:spPr/>
      <dgm:t>
        <a:bodyPr/>
        <a:lstStyle/>
        <a:p>
          <a:r>
            <a:rPr lang="en-US" altLang="en-US" b="0" dirty="0">
              <a:ea typeface="MS PGothic" charset="-128"/>
            </a:rPr>
            <a:t>Poverty, lack of financial security</a:t>
          </a:r>
          <a:endParaRPr lang="en-US" b="0" dirty="0"/>
        </a:p>
      </dgm:t>
    </dgm:pt>
    <dgm:pt modelId="{8DBE1C16-DC48-E54F-8EC4-6B8F765D95F5}" type="parTrans" cxnId="{73E61C5A-3348-144E-933E-7E7D2DFCE02B}">
      <dgm:prSet/>
      <dgm:spPr/>
      <dgm:t>
        <a:bodyPr/>
        <a:lstStyle/>
        <a:p>
          <a:endParaRPr lang="en-US"/>
        </a:p>
      </dgm:t>
    </dgm:pt>
    <dgm:pt modelId="{5F65813F-182B-D649-B0D3-ED63C6139A71}" type="sibTrans" cxnId="{73E61C5A-3348-144E-933E-7E7D2DFCE02B}">
      <dgm:prSet/>
      <dgm:spPr/>
      <dgm:t>
        <a:bodyPr/>
        <a:lstStyle/>
        <a:p>
          <a:endParaRPr lang="en-US"/>
        </a:p>
      </dgm:t>
    </dgm:pt>
    <dgm:pt modelId="{50F343BE-F3C4-CD42-BAAC-F1DE247073C0}">
      <dgm:prSet/>
      <dgm:spPr/>
      <dgm:t>
        <a:bodyPr/>
        <a:lstStyle/>
        <a:p>
          <a:r>
            <a:rPr lang="en-US" altLang="en-US" b="1" dirty="0">
              <a:ea typeface="MS PGothic" charset="-128"/>
            </a:rPr>
            <a:t>History of child abuse</a:t>
          </a:r>
        </a:p>
      </dgm:t>
    </dgm:pt>
    <dgm:pt modelId="{65CB305D-4C78-8647-AAEB-25F3019BF9B7}" type="parTrans" cxnId="{49FE4D75-2B82-9548-B505-CD173883DD54}">
      <dgm:prSet/>
      <dgm:spPr/>
      <dgm:t>
        <a:bodyPr/>
        <a:lstStyle/>
        <a:p>
          <a:endParaRPr lang="en-US"/>
        </a:p>
      </dgm:t>
    </dgm:pt>
    <dgm:pt modelId="{E878770E-D90B-8B41-8000-BC83687209CC}" type="sibTrans" cxnId="{49FE4D75-2B82-9548-B505-CD173883DD54}">
      <dgm:prSet/>
      <dgm:spPr/>
      <dgm:t>
        <a:bodyPr/>
        <a:lstStyle/>
        <a:p>
          <a:endParaRPr lang="en-US"/>
        </a:p>
      </dgm:t>
    </dgm:pt>
    <dgm:pt modelId="{67BA46FE-08D1-1248-81B4-758FD1A6177B}">
      <dgm:prSet/>
      <dgm:spPr/>
      <dgm:t>
        <a:bodyPr/>
        <a:lstStyle/>
        <a:p>
          <a:r>
            <a:rPr lang="en-US" altLang="en-US" b="1" dirty="0">
              <a:ea typeface="MS PGothic" charset="-128"/>
            </a:rPr>
            <a:t>Family dysfunction </a:t>
          </a:r>
          <a:r>
            <a:rPr lang="en-US" altLang="en-US" dirty="0">
              <a:ea typeface="MS PGothic" charset="-128"/>
            </a:rPr>
            <a:t>(DV, mental illness, </a:t>
          </a:r>
          <a:r>
            <a:rPr lang="en-US" altLang="en-US" b="1" dirty="0">
              <a:ea typeface="MS PGothic" charset="-128"/>
            </a:rPr>
            <a:t>drugs</a:t>
          </a:r>
          <a:r>
            <a:rPr lang="en-US" altLang="en-US" dirty="0">
              <a:ea typeface="MS PGothic" charset="-128"/>
            </a:rPr>
            <a:t>, divorce)</a:t>
          </a:r>
        </a:p>
      </dgm:t>
    </dgm:pt>
    <dgm:pt modelId="{4D2DF3A2-E868-5C41-89C9-DFB04CADC158}" type="parTrans" cxnId="{8A7B4C3A-347D-844D-A7E2-17AB72979566}">
      <dgm:prSet/>
      <dgm:spPr/>
      <dgm:t>
        <a:bodyPr/>
        <a:lstStyle/>
        <a:p>
          <a:endParaRPr lang="en-US"/>
        </a:p>
      </dgm:t>
    </dgm:pt>
    <dgm:pt modelId="{B0A0C2E9-7085-DF4F-AC6C-0DD197441854}" type="sibTrans" cxnId="{8A7B4C3A-347D-844D-A7E2-17AB72979566}">
      <dgm:prSet/>
      <dgm:spPr/>
      <dgm:t>
        <a:bodyPr/>
        <a:lstStyle/>
        <a:p>
          <a:endParaRPr lang="en-US"/>
        </a:p>
      </dgm:t>
    </dgm:pt>
    <dgm:pt modelId="{A7FAC18F-72A6-324F-8D6D-C2373AD48A24}">
      <dgm:prSet/>
      <dgm:spPr/>
      <dgm:t>
        <a:bodyPr/>
        <a:lstStyle/>
        <a:p>
          <a:r>
            <a:rPr lang="en-US" altLang="en-US" dirty="0">
              <a:ea typeface="MS PGothic" charset="-128"/>
            </a:rPr>
            <a:t>Runaway or throwaway episodes, homelessness</a:t>
          </a:r>
        </a:p>
      </dgm:t>
    </dgm:pt>
    <dgm:pt modelId="{A27A483C-2183-9044-BB57-DF30884086B2}" type="parTrans" cxnId="{7AB03D96-7B67-0847-BC1B-D4EF76576150}">
      <dgm:prSet/>
      <dgm:spPr/>
      <dgm:t>
        <a:bodyPr/>
        <a:lstStyle/>
        <a:p>
          <a:endParaRPr lang="en-US"/>
        </a:p>
      </dgm:t>
    </dgm:pt>
    <dgm:pt modelId="{CCA790EC-3CB2-254E-BBA5-38C2BF57E88C}" type="sibTrans" cxnId="{7AB03D96-7B67-0847-BC1B-D4EF76576150}">
      <dgm:prSet/>
      <dgm:spPr/>
      <dgm:t>
        <a:bodyPr/>
        <a:lstStyle/>
        <a:p>
          <a:endParaRPr lang="en-US"/>
        </a:p>
      </dgm:t>
    </dgm:pt>
    <dgm:pt modelId="{AE47B322-2C64-EA44-AC91-AD3C81E23A90}">
      <dgm:prSet/>
      <dgm:spPr/>
      <dgm:t>
        <a:bodyPr/>
        <a:lstStyle/>
        <a:p>
          <a:r>
            <a:rPr lang="en-US" altLang="en-US" b="1" dirty="0">
              <a:ea typeface="MS PGothic" charset="-128"/>
            </a:rPr>
            <a:t>Lack of education</a:t>
          </a:r>
          <a:r>
            <a:rPr lang="en-US" altLang="en-US" dirty="0">
              <a:ea typeface="MS PGothic" charset="-128"/>
            </a:rPr>
            <a:t>/difficulty in school</a:t>
          </a:r>
        </a:p>
      </dgm:t>
    </dgm:pt>
    <dgm:pt modelId="{7A53C7E2-AD91-1341-B26A-072D556671D6}" type="parTrans" cxnId="{623856E9-AAFB-F646-943C-43C89449FAF2}">
      <dgm:prSet/>
      <dgm:spPr/>
      <dgm:t>
        <a:bodyPr/>
        <a:lstStyle/>
        <a:p>
          <a:endParaRPr lang="en-US"/>
        </a:p>
      </dgm:t>
    </dgm:pt>
    <dgm:pt modelId="{9941C1DA-8A1D-3345-9AC8-3C735A453D34}" type="sibTrans" cxnId="{623856E9-AAFB-F646-943C-43C89449FAF2}">
      <dgm:prSet/>
      <dgm:spPr/>
      <dgm:t>
        <a:bodyPr/>
        <a:lstStyle/>
        <a:p>
          <a:endParaRPr lang="en-US"/>
        </a:p>
      </dgm:t>
    </dgm:pt>
    <dgm:pt modelId="{9585A58E-D3C0-4C44-ACC9-B6E36E7791F2}">
      <dgm:prSet/>
      <dgm:spPr/>
      <dgm:t>
        <a:bodyPr/>
        <a:lstStyle/>
        <a:p>
          <a:r>
            <a:rPr lang="en-US" altLang="en-US" dirty="0">
              <a:ea typeface="MS PGothic" charset="-128"/>
            </a:rPr>
            <a:t>History in foster care</a:t>
          </a:r>
        </a:p>
      </dgm:t>
    </dgm:pt>
    <dgm:pt modelId="{7D6C1138-E033-1C4A-9D53-92A3475FA46B}" type="parTrans" cxnId="{ED6BA5BF-1251-D249-999C-A0AAE64215B0}">
      <dgm:prSet/>
      <dgm:spPr/>
      <dgm:t>
        <a:bodyPr/>
        <a:lstStyle/>
        <a:p>
          <a:endParaRPr lang="en-US"/>
        </a:p>
      </dgm:t>
    </dgm:pt>
    <dgm:pt modelId="{0C3F36CE-F5CF-194D-A1E4-555177C4340C}" type="sibTrans" cxnId="{ED6BA5BF-1251-D249-999C-A0AAE64215B0}">
      <dgm:prSet/>
      <dgm:spPr/>
      <dgm:t>
        <a:bodyPr/>
        <a:lstStyle/>
        <a:p>
          <a:endParaRPr lang="en-US"/>
        </a:p>
      </dgm:t>
    </dgm:pt>
    <dgm:pt modelId="{5334EEC4-4204-C04A-BF04-AD2474E58F85}">
      <dgm:prSet/>
      <dgm:spPr/>
      <dgm:t>
        <a:bodyPr/>
        <a:lstStyle/>
        <a:p>
          <a:r>
            <a:rPr lang="en-US" altLang="en-US" dirty="0">
              <a:ea typeface="MS PGothic" charset="-128"/>
            </a:rPr>
            <a:t>Disabilities</a:t>
          </a:r>
        </a:p>
      </dgm:t>
    </dgm:pt>
    <dgm:pt modelId="{1DAD4628-1816-DE42-873E-2E3C06805D29}" type="parTrans" cxnId="{29C2D81C-68EF-524C-96A2-B4578C7AE0EE}">
      <dgm:prSet/>
      <dgm:spPr/>
      <dgm:t>
        <a:bodyPr/>
        <a:lstStyle/>
        <a:p>
          <a:endParaRPr lang="en-US"/>
        </a:p>
      </dgm:t>
    </dgm:pt>
    <dgm:pt modelId="{DAFBDA76-D891-154C-B7B5-C11398B493E0}" type="sibTrans" cxnId="{29C2D81C-68EF-524C-96A2-B4578C7AE0EE}">
      <dgm:prSet/>
      <dgm:spPr/>
      <dgm:t>
        <a:bodyPr/>
        <a:lstStyle/>
        <a:p>
          <a:endParaRPr lang="en-US"/>
        </a:p>
      </dgm:t>
    </dgm:pt>
    <dgm:pt modelId="{AFDA6DC1-797F-BB4A-8E69-4AA435ECD970}">
      <dgm:prSet/>
      <dgm:spPr/>
      <dgm:t>
        <a:bodyPr/>
        <a:lstStyle/>
        <a:p>
          <a:r>
            <a:rPr lang="en-US" altLang="en-US" dirty="0">
              <a:ea typeface="MS PGothic" charset="-128"/>
            </a:rPr>
            <a:t>Drug Addiction</a:t>
          </a:r>
        </a:p>
      </dgm:t>
    </dgm:pt>
    <dgm:pt modelId="{5B64F56E-A99A-3D47-95FF-9D2B12CCC416}" type="parTrans" cxnId="{01AA98F8-A575-4D45-B5D5-12AFA4BF12A0}">
      <dgm:prSet/>
      <dgm:spPr/>
      <dgm:t>
        <a:bodyPr/>
        <a:lstStyle/>
        <a:p>
          <a:endParaRPr lang="en-US"/>
        </a:p>
      </dgm:t>
    </dgm:pt>
    <dgm:pt modelId="{5EB9D417-F473-8A44-8081-456886E28883}" type="sibTrans" cxnId="{01AA98F8-A575-4D45-B5D5-12AFA4BF12A0}">
      <dgm:prSet/>
      <dgm:spPr/>
      <dgm:t>
        <a:bodyPr/>
        <a:lstStyle/>
        <a:p>
          <a:endParaRPr lang="en-US"/>
        </a:p>
      </dgm:t>
    </dgm:pt>
    <dgm:pt modelId="{0F6AB549-D777-BB4C-8C44-2A9F82EB4D6D}">
      <dgm:prSet/>
      <dgm:spPr/>
      <dgm:t>
        <a:bodyPr/>
        <a:lstStyle/>
        <a:p>
          <a:r>
            <a:rPr lang="en-US" altLang="en-US" b="1" i="0" dirty="0">
              <a:ea typeface="MS PGothic" charset="-128"/>
            </a:rPr>
            <a:t>Early exposure to violence in the home</a:t>
          </a:r>
          <a:endParaRPr lang="en-US" b="1" dirty="0"/>
        </a:p>
      </dgm:t>
    </dgm:pt>
    <dgm:pt modelId="{3FD5A804-143E-3241-9804-E3D2435D2C7F}" type="parTrans" cxnId="{6309169F-5AB6-0947-94E8-94653C3159E0}">
      <dgm:prSet/>
      <dgm:spPr/>
      <dgm:t>
        <a:bodyPr/>
        <a:lstStyle/>
        <a:p>
          <a:endParaRPr lang="en-US"/>
        </a:p>
      </dgm:t>
    </dgm:pt>
    <dgm:pt modelId="{69AF248E-1F10-DD45-907A-A52449D19535}" type="sibTrans" cxnId="{6309169F-5AB6-0947-94E8-94653C3159E0}">
      <dgm:prSet/>
      <dgm:spPr/>
      <dgm:t>
        <a:bodyPr/>
        <a:lstStyle/>
        <a:p>
          <a:endParaRPr lang="en-US"/>
        </a:p>
      </dgm:t>
    </dgm:pt>
    <dgm:pt modelId="{F8F0EA9F-10C4-D749-A96D-DEFC3E770774}">
      <dgm:prSet/>
      <dgm:spPr/>
      <dgm:t>
        <a:bodyPr/>
        <a:lstStyle/>
        <a:p>
          <a:r>
            <a:rPr lang="en-US" altLang="en-US" i="0" dirty="0">
              <a:ea typeface="MS PGothic" charset="-128"/>
            </a:rPr>
            <a:t>Obligation or desire to help family</a:t>
          </a:r>
        </a:p>
      </dgm:t>
    </dgm:pt>
    <dgm:pt modelId="{564A3CB7-BE67-8B46-8E01-5D3547AFB520}" type="parTrans" cxnId="{9F8EDEEC-0FB8-664F-B14F-62465181A029}">
      <dgm:prSet/>
      <dgm:spPr/>
      <dgm:t>
        <a:bodyPr/>
        <a:lstStyle/>
        <a:p>
          <a:endParaRPr lang="en-US"/>
        </a:p>
      </dgm:t>
    </dgm:pt>
    <dgm:pt modelId="{AE09E8DD-8E42-EC47-8784-3A8287AFDE35}" type="sibTrans" cxnId="{9F8EDEEC-0FB8-664F-B14F-62465181A029}">
      <dgm:prSet/>
      <dgm:spPr/>
      <dgm:t>
        <a:bodyPr/>
        <a:lstStyle/>
        <a:p>
          <a:endParaRPr lang="en-US"/>
        </a:p>
      </dgm:t>
    </dgm:pt>
    <dgm:pt modelId="{1C84A80D-F7C0-8041-B492-64C13A21F398}">
      <dgm:prSet/>
      <dgm:spPr/>
      <dgm:t>
        <a:bodyPr/>
        <a:lstStyle/>
        <a:p>
          <a:r>
            <a:rPr lang="en-US" altLang="en-US" i="0" dirty="0">
              <a:ea typeface="MS PGothic" charset="-128"/>
            </a:rPr>
            <a:t>Peer influences/ Gang</a:t>
          </a:r>
        </a:p>
      </dgm:t>
    </dgm:pt>
    <dgm:pt modelId="{B305F9F3-25E1-1F46-8F15-51598742545D}" type="parTrans" cxnId="{34C3CB6C-13DC-8A4D-B1A4-8E09B21BDC83}">
      <dgm:prSet/>
      <dgm:spPr/>
      <dgm:t>
        <a:bodyPr/>
        <a:lstStyle/>
        <a:p>
          <a:endParaRPr lang="en-US"/>
        </a:p>
      </dgm:t>
    </dgm:pt>
    <dgm:pt modelId="{D75603D9-1C42-354C-99DA-FA9FAE68AEED}" type="sibTrans" cxnId="{34C3CB6C-13DC-8A4D-B1A4-8E09B21BDC83}">
      <dgm:prSet/>
      <dgm:spPr/>
      <dgm:t>
        <a:bodyPr/>
        <a:lstStyle/>
        <a:p>
          <a:endParaRPr lang="en-US"/>
        </a:p>
      </dgm:t>
    </dgm:pt>
    <dgm:pt modelId="{E74EF8C5-E893-D347-A059-8B310206BCE7}">
      <dgm:prSet/>
      <dgm:spPr/>
      <dgm:t>
        <a:bodyPr/>
        <a:lstStyle/>
        <a:p>
          <a:r>
            <a:rPr lang="en-US" altLang="en-US" b="1" i="0" dirty="0">
              <a:ea typeface="MS PGothic" charset="-128"/>
            </a:rPr>
            <a:t>Need to belong, desire for love, protection, acceptance</a:t>
          </a:r>
        </a:p>
      </dgm:t>
    </dgm:pt>
    <dgm:pt modelId="{F2A93B63-300F-C24E-9DB9-C5FA0E8F2240}" type="parTrans" cxnId="{65F39B68-1FED-014A-AB71-F47DE9388403}">
      <dgm:prSet/>
      <dgm:spPr/>
      <dgm:t>
        <a:bodyPr/>
        <a:lstStyle/>
        <a:p>
          <a:endParaRPr lang="en-US"/>
        </a:p>
      </dgm:t>
    </dgm:pt>
    <dgm:pt modelId="{C5B9CDA2-F4DE-AD4B-B148-4627FB1A10FC}" type="sibTrans" cxnId="{65F39B68-1FED-014A-AB71-F47DE9388403}">
      <dgm:prSet/>
      <dgm:spPr/>
      <dgm:t>
        <a:bodyPr/>
        <a:lstStyle/>
        <a:p>
          <a:endParaRPr lang="en-US"/>
        </a:p>
      </dgm:t>
    </dgm:pt>
    <dgm:pt modelId="{B99A782E-1CFA-1542-8F37-ABD4B64CF7E2}">
      <dgm:prSet/>
      <dgm:spPr/>
      <dgm:t>
        <a:bodyPr/>
        <a:lstStyle/>
        <a:p>
          <a:r>
            <a:rPr lang="en-US" altLang="en-US" i="0" dirty="0"/>
            <a:t>LGBTQ in a family or community that rejects that identity</a:t>
          </a:r>
        </a:p>
      </dgm:t>
    </dgm:pt>
    <dgm:pt modelId="{84F10696-BC9C-B24D-92B0-346DE75A7D1B}" type="parTrans" cxnId="{65B76692-26BD-634C-99AB-EEA4752DB0CE}">
      <dgm:prSet/>
      <dgm:spPr/>
      <dgm:t>
        <a:bodyPr/>
        <a:lstStyle/>
        <a:p>
          <a:endParaRPr lang="en-US"/>
        </a:p>
      </dgm:t>
    </dgm:pt>
    <dgm:pt modelId="{F1C9F201-7989-7842-ACC6-362C67F24D0D}" type="sibTrans" cxnId="{65B76692-26BD-634C-99AB-EEA4752DB0CE}">
      <dgm:prSet/>
      <dgm:spPr/>
      <dgm:t>
        <a:bodyPr/>
        <a:lstStyle/>
        <a:p>
          <a:endParaRPr lang="en-US"/>
        </a:p>
      </dgm:t>
    </dgm:pt>
    <dgm:pt modelId="{DD617B3A-BD74-C74C-8AE7-033E23C5C3CE}">
      <dgm:prSet/>
      <dgm:spPr/>
      <dgm:t>
        <a:bodyPr/>
        <a:lstStyle/>
        <a:p>
          <a:r>
            <a:rPr lang="en-US" altLang="en-US" dirty="0">
              <a:ea typeface="MS PGothic" charset="-128"/>
            </a:rPr>
            <a:t>Incarceration</a:t>
          </a:r>
        </a:p>
      </dgm:t>
    </dgm:pt>
    <dgm:pt modelId="{2862D41E-9B9A-4545-AB7E-1933B0ECDDB9}" type="parTrans" cxnId="{B5DD1BA6-4CCF-6445-9245-714F54322932}">
      <dgm:prSet/>
      <dgm:spPr/>
      <dgm:t>
        <a:bodyPr/>
        <a:lstStyle/>
        <a:p>
          <a:endParaRPr lang="en-US"/>
        </a:p>
      </dgm:t>
    </dgm:pt>
    <dgm:pt modelId="{30C56832-2306-894F-9389-E06107D8516B}" type="sibTrans" cxnId="{B5DD1BA6-4CCF-6445-9245-714F54322932}">
      <dgm:prSet/>
      <dgm:spPr/>
      <dgm:t>
        <a:bodyPr/>
        <a:lstStyle/>
        <a:p>
          <a:endParaRPr lang="en-US"/>
        </a:p>
      </dgm:t>
    </dgm:pt>
    <dgm:pt modelId="{4882B1EE-51BD-DE49-BA59-14C4A9CF6490}">
      <dgm:prSet/>
      <dgm:spPr/>
      <dgm:t>
        <a:bodyPr/>
        <a:lstStyle/>
        <a:p>
          <a:r>
            <a:rPr lang="en-US" altLang="en-US" i="0" dirty="0">
              <a:ea typeface="MS PGothic" charset="-128"/>
            </a:rPr>
            <a:t>Desire to please “boyfriends”</a:t>
          </a:r>
        </a:p>
      </dgm:t>
    </dgm:pt>
    <dgm:pt modelId="{EABF989F-0745-F748-874C-E19B90C3CBD7}" type="parTrans" cxnId="{D918B361-72B6-1548-9F5A-197831C3686A}">
      <dgm:prSet/>
      <dgm:spPr/>
      <dgm:t>
        <a:bodyPr/>
        <a:lstStyle/>
        <a:p>
          <a:endParaRPr lang="en-US"/>
        </a:p>
      </dgm:t>
    </dgm:pt>
    <dgm:pt modelId="{B59899EC-05F4-E241-A2D1-EE55594F32FE}" type="sibTrans" cxnId="{D918B361-72B6-1548-9F5A-197831C3686A}">
      <dgm:prSet/>
      <dgm:spPr/>
      <dgm:t>
        <a:bodyPr/>
        <a:lstStyle/>
        <a:p>
          <a:endParaRPr lang="en-US"/>
        </a:p>
      </dgm:t>
    </dgm:pt>
    <dgm:pt modelId="{D452A0C1-A94F-C444-B78C-7E93F03F7887}" type="pres">
      <dgm:prSet presAssocID="{331BEC0D-6960-487A-80CC-36EE4475734E}" presName="linear" presStyleCnt="0">
        <dgm:presLayoutVars>
          <dgm:dir/>
          <dgm:animLvl val="lvl"/>
          <dgm:resizeHandles val="exact"/>
        </dgm:presLayoutVars>
      </dgm:prSet>
      <dgm:spPr/>
    </dgm:pt>
    <dgm:pt modelId="{1B8D6723-7501-8347-90DB-CA232B88B507}" type="pres">
      <dgm:prSet presAssocID="{959C81A1-4813-4617-A737-06E9D07932AE}" presName="parentLin" presStyleCnt="0"/>
      <dgm:spPr/>
    </dgm:pt>
    <dgm:pt modelId="{D8BDC1D2-C262-DF45-A291-B60C35CBB7ED}" type="pres">
      <dgm:prSet presAssocID="{959C81A1-4813-4617-A737-06E9D07932AE}" presName="parentLeftMargin" presStyleLbl="node1" presStyleIdx="0" presStyleCnt="2"/>
      <dgm:spPr/>
    </dgm:pt>
    <dgm:pt modelId="{C753DDD1-3F12-7846-A23A-4CEC000EEF8F}" type="pres">
      <dgm:prSet presAssocID="{959C81A1-4813-4617-A737-06E9D07932AE}" presName="parentText" presStyleLbl="node1" presStyleIdx="0" presStyleCnt="2">
        <dgm:presLayoutVars>
          <dgm:chMax val="0"/>
          <dgm:bulletEnabled val="1"/>
        </dgm:presLayoutVars>
      </dgm:prSet>
      <dgm:spPr/>
    </dgm:pt>
    <dgm:pt modelId="{388D0158-FCF8-634E-A29B-F009665C798E}" type="pres">
      <dgm:prSet presAssocID="{959C81A1-4813-4617-A737-06E9D07932AE}" presName="negativeSpace" presStyleCnt="0"/>
      <dgm:spPr/>
    </dgm:pt>
    <dgm:pt modelId="{CE92F32D-7DEA-3349-927E-5398C619DEC8}" type="pres">
      <dgm:prSet presAssocID="{959C81A1-4813-4617-A737-06E9D07932AE}" presName="childText" presStyleLbl="conFgAcc1" presStyleIdx="0" presStyleCnt="2">
        <dgm:presLayoutVars>
          <dgm:bulletEnabled val="1"/>
        </dgm:presLayoutVars>
      </dgm:prSet>
      <dgm:spPr/>
    </dgm:pt>
    <dgm:pt modelId="{7D3D63D6-3061-734D-8636-24E0CEBDE9B5}" type="pres">
      <dgm:prSet presAssocID="{85EB133A-C064-4A99-98E9-5896EFC1DAF6}" presName="spaceBetweenRectangles" presStyleCnt="0"/>
      <dgm:spPr/>
    </dgm:pt>
    <dgm:pt modelId="{1FA339A6-0F5B-0B41-9798-C42B94D8A02F}" type="pres">
      <dgm:prSet presAssocID="{807FABAE-151C-40C0-9019-6250C5D53B97}" presName="parentLin" presStyleCnt="0"/>
      <dgm:spPr/>
    </dgm:pt>
    <dgm:pt modelId="{C4D350D3-7484-CC4A-BE52-6A2AD44F7ED2}" type="pres">
      <dgm:prSet presAssocID="{807FABAE-151C-40C0-9019-6250C5D53B97}" presName="parentLeftMargin" presStyleLbl="node1" presStyleIdx="0" presStyleCnt="2"/>
      <dgm:spPr/>
    </dgm:pt>
    <dgm:pt modelId="{F5A6B8FC-70C2-AC4D-8698-637A3377E498}" type="pres">
      <dgm:prSet presAssocID="{807FABAE-151C-40C0-9019-6250C5D53B97}" presName="parentText" presStyleLbl="node1" presStyleIdx="1" presStyleCnt="2">
        <dgm:presLayoutVars>
          <dgm:chMax val="0"/>
          <dgm:bulletEnabled val="1"/>
        </dgm:presLayoutVars>
      </dgm:prSet>
      <dgm:spPr/>
    </dgm:pt>
    <dgm:pt modelId="{9018B708-1E48-8E4D-987C-C3BA04829E12}" type="pres">
      <dgm:prSet presAssocID="{807FABAE-151C-40C0-9019-6250C5D53B97}" presName="negativeSpace" presStyleCnt="0"/>
      <dgm:spPr/>
    </dgm:pt>
    <dgm:pt modelId="{9D4DE46F-5547-E543-883C-02FB519A278A}" type="pres">
      <dgm:prSet presAssocID="{807FABAE-151C-40C0-9019-6250C5D53B97}" presName="childText" presStyleLbl="conFgAcc1" presStyleIdx="1" presStyleCnt="2">
        <dgm:presLayoutVars>
          <dgm:bulletEnabled val="1"/>
        </dgm:presLayoutVars>
      </dgm:prSet>
      <dgm:spPr/>
    </dgm:pt>
  </dgm:ptLst>
  <dgm:cxnLst>
    <dgm:cxn modelId="{3779A803-C313-F34D-AF63-DA23DD22ADA3}" type="presOf" srcId="{1C84A80D-F7C0-8041-B492-64C13A21F398}" destId="{9D4DE46F-5547-E543-883C-02FB519A278A}" srcOrd="0" destOrd="2" presId="urn:microsoft.com/office/officeart/2005/8/layout/list1"/>
    <dgm:cxn modelId="{29C2D81C-68EF-524C-96A2-B4578C7AE0EE}" srcId="{959C81A1-4813-4617-A737-06E9D07932AE}" destId="{5334EEC4-4204-C04A-BF04-AD2474E58F85}" srcOrd="6" destOrd="0" parTransId="{1DAD4628-1816-DE42-873E-2E3C06805D29}" sibTransId="{DAFBDA76-D891-154C-B7B5-C11398B493E0}"/>
    <dgm:cxn modelId="{2562D82F-9E10-EF47-A7C7-3242702AEF7D}" type="presOf" srcId="{F8F0EA9F-10C4-D749-A96D-DEFC3E770774}" destId="{9D4DE46F-5547-E543-883C-02FB519A278A}" srcOrd="0" destOrd="1" presId="urn:microsoft.com/office/officeart/2005/8/layout/list1"/>
    <dgm:cxn modelId="{7371093A-F5E8-1448-A45C-3A610162DA17}" type="presOf" srcId="{959C81A1-4813-4617-A737-06E9D07932AE}" destId="{D8BDC1D2-C262-DF45-A291-B60C35CBB7ED}" srcOrd="0" destOrd="0" presId="urn:microsoft.com/office/officeart/2005/8/layout/list1"/>
    <dgm:cxn modelId="{8A7B4C3A-347D-844D-A7E2-17AB72979566}" srcId="{959C81A1-4813-4617-A737-06E9D07932AE}" destId="{67BA46FE-08D1-1248-81B4-758FD1A6177B}" srcOrd="2" destOrd="0" parTransId="{4D2DF3A2-E868-5C41-89C9-DFB04CADC158}" sibTransId="{B0A0C2E9-7085-DF4F-AC6C-0DD197441854}"/>
    <dgm:cxn modelId="{AF364F5F-4F53-4D42-BA02-195D937C9D6C}" type="presOf" srcId="{959C81A1-4813-4617-A737-06E9D07932AE}" destId="{C753DDD1-3F12-7846-A23A-4CEC000EEF8F}" srcOrd="1" destOrd="0" presId="urn:microsoft.com/office/officeart/2005/8/layout/list1"/>
    <dgm:cxn modelId="{D918B361-72B6-1548-9F5A-197831C3686A}" srcId="{807FABAE-151C-40C0-9019-6250C5D53B97}" destId="{4882B1EE-51BD-DE49-BA59-14C4A9CF6490}" srcOrd="3" destOrd="0" parTransId="{EABF989F-0745-F748-874C-E19B90C3CBD7}" sibTransId="{B59899EC-05F4-E241-A2D1-EE55594F32FE}"/>
    <dgm:cxn modelId="{A459B341-4BB1-984D-BA13-7048D28C543A}" type="presOf" srcId="{786F5DA2-F967-EA4F-8B84-3EFB2879ADB0}" destId="{CE92F32D-7DEA-3349-927E-5398C619DEC8}" srcOrd="0" destOrd="0" presId="urn:microsoft.com/office/officeart/2005/8/layout/list1"/>
    <dgm:cxn modelId="{65F39B68-1FED-014A-AB71-F47DE9388403}" srcId="{807FABAE-151C-40C0-9019-6250C5D53B97}" destId="{E74EF8C5-E893-D347-A059-8B310206BCE7}" srcOrd="4" destOrd="0" parTransId="{F2A93B63-300F-C24E-9DB9-C5FA0E8F2240}" sibTransId="{C5B9CDA2-F4DE-AD4B-B148-4627FB1A10FC}"/>
    <dgm:cxn modelId="{34C3CB6C-13DC-8A4D-B1A4-8E09B21BDC83}" srcId="{807FABAE-151C-40C0-9019-6250C5D53B97}" destId="{1C84A80D-F7C0-8041-B492-64C13A21F398}" srcOrd="2" destOrd="0" parTransId="{B305F9F3-25E1-1F46-8F15-51598742545D}" sibTransId="{D75603D9-1C42-354C-99DA-FA9FAE68AEED}"/>
    <dgm:cxn modelId="{30D9F353-A890-334F-BE38-4BF486A99EBB}" type="presOf" srcId="{807FABAE-151C-40C0-9019-6250C5D53B97}" destId="{C4D350D3-7484-CC4A-BE52-6A2AD44F7ED2}" srcOrd="0" destOrd="0" presId="urn:microsoft.com/office/officeart/2005/8/layout/list1"/>
    <dgm:cxn modelId="{49FE4D75-2B82-9548-B505-CD173883DD54}" srcId="{959C81A1-4813-4617-A737-06E9D07932AE}" destId="{50F343BE-F3C4-CD42-BAAC-F1DE247073C0}" srcOrd="1" destOrd="0" parTransId="{65CB305D-4C78-8647-AAEB-25F3019BF9B7}" sibTransId="{E878770E-D90B-8B41-8000-BC83687209CC}"/>
    <dgm:cxn modelId="{5F8C8C76-0BAE-6C43-A30A-AF9018479620}" type="presOf" srcId="{4882B1EE-51BD-DE49-BA59-14C4A9CF6490}" destId="{9D4DE46F-5547-E543-883C-02FB519A278A}" srcOrd="0" destOrd="3" presId="urn:microsoft.com/office/officeart/2005/8/layout/list1"/>
    <dgm:cxn modelId="{73E61C5A-3348-144E-933E-7E7D2DFCE02B}" srcId="{959C81A1-4813-4617-A737-06E9D07932AE}" destId="{786F5DA2-F967-EA4F-8B84-3EFB2879ADB0}" srcOrd="0" destOrd="0" parTransId="{8DBE1C16-DC48-E54F-8EC4-6B8F765D95F5}" sibTransId="{5F65813F-182B-D649-B0D3-ED63C6139A71}"/>
    <dgm:cxn modelId="{38C2BD7A-C9A2-6E44-A120-DA24F80F4FFD}" type="presOf" srcId="{A7FAC18F-72A6-324F-8D6D-C2373AD48A24}" destId="{CE92F32D-7DEA-3349-927E-5398C619DEC8}" srcOrd="0" destOrd="3" presId="urn:microsoft.com/office/officeart/2005/8/layout/list1"/>
    <dgm:cxn modelId="{0D513D7C-38B5-C242-8C53-5A9AA93CD1C4}" type="presOf" srcId="{B99A782E-1CFA-1542-8F37-ABD4B64CF7E2}" destId="{9D4DE46F-5547-E543-883C-02FB519A278A}" srcOrd="0" destOrd="5" presId="urn:microsoft.com/office/officeart/2005/8/layout/list1"/>
    <dgm:cxn modelId="{F391B383-A153-4C6B-AFFC-EDE755151454}" srcId="{331BEC0D-6960-487A-80CC-36EE4475734E}" destId="{959C81A1-4813-4617-A737-06E9D07932AE}" srcOrd="0" destOrd="0" parTransId="{0D7232D6-2CA7-4F0A-BA72-2092B34DBC76}" sibTransId="{85EB133A-C064-4A99-98E9-5896EFC1DAF6}"/>
    <dgm:cxn modelId="{2768AC89-38EE-444B-BE99-9059B46E72AB}" type="presOf" srcId="{5334EEC4-4204-C04A-BF04-AD2474E58F85}" destId="{CE92F32D-7DEA-3349-927E-5398C619DEC8}" srcOrd="0" destOrd="6" presId="urn:microsoft.com/office/officeart/2005/8/layout/list1"/>
    <dgm:cxn modelId="{65B76692-26BD-634C-99AB-EEA4752DB0CE}" srcId="{807FABAE-151C-40C0-9019-6250C5D53B97}" destId="{B99A782E-1CFA-1542-8F37-ABD4B64CF7E2}" srcOrd="5" destOrd="0" parTransId="{84F10696-BC9C-B24D-92B0-346DE75A7D1B}" sibTransId="{F1C9F201-7989-7842-ACC6-362C67F24D0D}"/>
    <dgm:cxn modelId="{54A4CD95-3833-A94D-B6BA-BB38AC678578}" type="presOf" srcId="{0F6AB549-D777-BB4C-8C44-2A9F82EB4D6D}" destId="{9D4DE46F-5547-E543-883C-02FB519A278A}" srcOrd="0" destOrd="0" presId="urn:microsoft.com/office/officeart/2005/8/layout/list1"/>
    <dgm:cxn modelId="{7E272096-9033-A24E-85AE-6A96E03835E5}" type="presOf" srcId="{E74EF8C5-E893-D347-A059-8B310206BCE7}" destId="{9D4DE46F-5547-E543-883C-02FB519A278A}" srcOrd="0" destOrd="4" presId="urn:microsoft.com/office/officeart/2005/8/layout/list1"/>
    <dgm:cxn modelId="{7AB03D96-7B67-0847-BC1B-D4EF76576150}" srcId="{959C81A1-4813-4617-A737-06E9D07932AE}" destId="{A7FAC18F-72A6-324F-8D6D-C2373AD48A24}" srcOrd="3" destOrd="0" parTransId="{A27A483C-2183-9044-BB57-DF30884086B2}" sibTransId="{CCA790EC-3CB2-254E-BBA5-38C2BF57E88C}"/>
    <dgm:cxn modelId="{6309169F-5AB6-0947-94E8-94653C3159E0}" srcId="{807FABAE-151C-40C0-9019-6250C5D53B97}" destId="{0F6AB549-D777-BB4C-8C44-2A9F82EB4D6D}" srcOrd="0" destOrd="0" parTransId="{3FD5A804-143E-3241-9804-E3D2435D2C7F}" sibTransId="{69AF248E-1F10-DD45-907A-A52449D19535}"/>
    <dgm:cxn modelId="{B5DD1BA6-4CCF-6445-9245-714F54322932}" srcId="{959C81A1-4813-4617-A737-06E9D07932AE}" destId="{DD617B3A-BD74-C74C-8AE7-033E23C5C3CE}" srcOrd="8" destOrd="0" parTransId="{2862D41E-9B9A-4545-AB7E-1933B0ECDDB9}" sibTransId="{30C56832-2306-894F-9389-E06107D8516B}"/>
    <dgm:cxn modelId="{03E50BB6-4787-534F-A5D7-2E3F2C073FF9}" type="presOf" srcId="{9585A58E-D3C0-4C44-ACC9-B6E36E7791F2}" destId="{CE92F32D-7DEA-3349-927E-5398C619DEC8}" srcOrd="0" destOrd="5" presId="urn:microsoft.com/office/officeart/2005/8/layout/list1"/>
    <dgm:cxn modelId="{DFDF34B7-542E-9441-A48D-E74B22CBD857}" type="presOf" srcId="{AE47B322-2C64-EA44-AC91-AD3C81E23A90}" destId="{CE92F32D-7DEA-3349-927E-5398C619DEC8}" srcOrd="0" destOrd="4" presId="urn:microsoft.com/office/officeart/2005/8/layout/list1"/>
    <dgm:cxn modelId="{ED6BA5BF-1251-D249-999C-A0AAE64215B0}" srcId="{959C81A1-4813-4617-A737-06E9D07932AE}" destId="{9585A58E-D3C0-4C44-ACC9-B6E36E7791F2}" srcOrd="5" destOrd="0" parTransId="{7D6C1138-E033-1C4A-9D53-92A3475FA46B}" sibTransId="{0C3F36CE-F5CF-194D-A1E4-555177C4340C}"/>
    <dgm:cxn modelId="{B2C790C5-1AAE-F54A-9963-0D2DA21BA3B7}" type="presOf" srcId="{331BEC0D-6960-487A-80CC-36EE4475734E}" destId="{D452A0C1-A94F-C444-B78C-7E93F03F7887}" srcOrd="0" destOrd="0" presId="urn:microsoft.com/office/officeart/2005/8/layout/list1"/>
    <dgm:cxn modelId="{833AD0CB-CC0D-FE4E-AD97-F3749B8370F9}" type="presOf" srcId="{DD617B3A-BD74-C74C-8AE7-033E23C5C3CE}" destId="{CE92F32D-7DEA-3349-927E-5398C619DEC8}" srcOrd="0" destOrd="8" presId="urn:microsoft.com/office/officeart/2005/8/layout/list1"/>
    <dgm:cxn modelId="{629ED5CE-CECD-9F42-8AF6-718BEA97BEB9}" type="presOf" srcId="{50F343BE-F3C4-CD42-BAAC-F1DE247073C0}" destId="{CE92F32D-7DEA-3349-927E-5398C619DEC8}" srcOrd="0" destOrd="1" presId="urn:microsoft.com/office/officeart/2005/8/layout/list1"/>
    <dgm:cxn modelId="{D5542FCF-A998-1A4A-98EA-14A389F6BBE0}" type="presOf" srcId="{AFDA6DC1-797F-BB4A-8E69-4AA435ECD970}" destId="{CE92F32D-7DEA-3349-927E-5398C619DEC8}" srcOrd="0" destOrd="7" presId="urn:microsoft.com/office/officeart/2005/8/layout/list1"/>
    <dgm:cxn modelId="{CAEC6DDA-6493-EA49-8FD5-855ED166B6CC}" type="presOf" srcId="{807FABAE-151C-40C0-9019-6250C5D53B97}" destId="{F5A6B8FC-70C2-AC4D-8698-637A3377E498}" srcOrd="1" destOrd="0" presId="urn:microsoft.com/office/officeart/2005/8/layout/list1"/>
    <dgm:cxn modelId="{623856E9-AAFB-F646-943C-43C89449FAF2}" srcId="{959C81A1-4813-4617-A737-06E9D07932AE}" destId="{AE47B322-2C64-EA44-AC91-AD3C81E23A90}" srcOrd="4" destOrd="0" parTransId="{7A53C7E2-AD91-1341-B26A-072D556671D6}" sibTransId="{9941C1DA-8A1D-3345-9AC8-3C735A453D34}"/>
    <dgm:cxn modelId="{9F8EDEEC-0FB8-664F-B14F-62465181A029}" srcId="{807FABAE-151C-40C0-9019-6250C5D53B97}" destId="{F8F0EA9F-10C4-D749-A96D-DEFC3E770774}" srcOrd="1" destOrd="0" parTransId="{564A3CB7-BE67-8B46-8E01-5D3547AFB520}" sibTransId="{AE09E8DD-8E42-EC47-8784-3A8287AFDE35}"/>
    <dgm:cxn modelId="{108BA9ED-9B8A-ED46-A99C-FAA7BB7E7F02}" type="presOf" srcId="{67BA46FE-08D1-1248-81B4-758FD1A6177B}" destId="{CE92F32D-7DEA-3349-927E-5398C619DEC8}" srcOrd="0" destOrd="2" presId="urn:microsoft.com/office/officeart/2005/8/layout/list1"/>
    <dgm:cxn modelId="{546E9FF5-7206-4410-ABA0-4D5EAE550C1A}" srcId="{331BEC0D-6960-487A-80CC-36EE4475734E}" destId="{807FABAE-151C-40C0-9019-6250C5D53B97}" srcOrd="1" destOrd="0" parTransId="{2D7B0954-997B-4D7E-A19F-80C9C8CAED82}" sibTransId="{EBC538EC-2EA0-45A6-BEC4-40E124A9CBB5}"/>
    <dgm:cxn modelId="{01AA98F8-A575-4D45-B5D5-12AFA4BF12A0}" srcId="{959C81A1-4813-4617-A737-06E9D07932AE}" destId="{AFDA6DC1-797F-BB4A-8E69-4AA435ECD970}" srcOrd="7" destOrd="0" parTransId="{5B64F56E-A99A-3D47-95FF-9D2B12CCC416}" sibTransId="{5EB9D417-F473-8A44-8081-456886E28883}"/>
    <dgm:cxn modelId="{98529798-CE05-CD43-9430-C651C8B3F7BF}" type="presParOf" srcId="{D452A0C1-A94F-C444-B78C-7E93F03F7887}" destId="{1B8D6723-7501-8347-90DB-CA232B88B507}" srcOrd="0" destOrd="0" presId="urn:microsoft.com/office/officeart/2005/8/layout/list1"/>
    <dgm:cxn modelId="{53CC1D6F-D8A2-FC45-A9DA-BBDDBCB3BB14}" type="presParOf" srcId="{1B8D6723-7501-8347-90DB-CA232B88B507}" destId="{D8BDC1D2-C262-DF45-A291-B60C35CBB7ED}" srcOrd="0" destOrd="0" presId="urn:microsoft.com/office/officeart/2005/8/layout/list1"/>
    <dgm:cxn modelId="{5680937B-B223-D945-B2E0-A986FA9BDAFA}" type="presParOf" srcId="{1B8D6723-7501-8347-90DB-CA232B88B507}" destId="{C753DDD1-3F12-7846-A23A-4CEC000EEF8F}" srcOrd="1" destOrd="0" presId="urn:microsoft.com/office/officeart/2005/8/layout/list1"/>
    <dgm:cxn modelId="{0BB3B776-F789-444B-8171-12E9F1856CEF}" type="presParOf" srcId="{D452A0C1-A94F-C444-B78C-7E93F03F7887}" destId="{388D0158-FCF8-634E-A29B-F009665C798E}" srcOrd="1" destOrd="0" presId="urn:microsoft.com/office/officeart/2005/8/layout/list1"/>
    <dgm:cxn modelId="{D7BF5891-616B-124E-9EC7-744071330B0F}" type="presParOf" srcId="{D452A0C1-A94F-C444-B78C-7E93F03F7887}" destId="{CE92F32D-7DEA-3349-927E-5398C619DEC8}" srcOrd="2" destOrd="0" presId="urn:microsoft.com/office/officeart/2005/8/layout/list1"/>
    <dgm:cxn modelId="{5B8A2943-5317-8841-BAC3-F885408A7FBA}" type="presParOf" srcId="{D452A0C1-A94F-C444-B78C-7E93F03F7887}" destId="{7D3D63D6-3061-734D-8636-24E0CEBDE9B5}" srcOrd="3" destOrd="0" presId="urn:microsoft.com/office/officeart/2005/8/layout/list1"/>
    <dgm:cxn modelId="{970D4C25-0C33-1C4B-A9DD-A53435837C9D}" type="presParOf" srcId="{D452A0C1-A94F-C444-B78C-7E93F03F7887}" destId="{1FA339A6-0F5B-0B41-9798-C42B94D8A02F}" srcOrd="4" destOrd="0" presId="urn:microsoft.com/office/officeart/2005/8/layout/list1"/>
    <dgm:cxn modelId="{0BE06379-0EB2-CF49-BFD3-4772D10B3505}" type="presParOf" srcId="{1FA339A6-0F5B-0B41-9798-C42B94D8A02F}" destId="{C4D350D3-7484-CC4A-BE52-6A2AD44F7ED2}" srcOrd="0" destOrd="0" presId="urn:microsoft.com/office/officeart/2005/8/layout/list1"/>
    <dgm:cxn modelId="{55D219EC-B0D4-804C-8243-1052D4274260}" type="presParOf" srcId="{1FA339A6-0F5B-0B41-9798-C42B94D8A02F}" destId="{F5A6B8FC-70C2-AC4D-8698-637A3377E498}" srcOrd="1" destOrd="0" presId="urn:microsoft.com/office/officeart/2005/8/layout/list1"/>
    <dgm:cxn modelId="{3302DD83-0F9E-A64F-B260-00A499D542F0}" type="presParOf" srcId="{D452A0C1-A94F-C444-B78C-7E93F03F7887}" destId="{9018B708-1E48-8E4D-987C-C3BA04829E12}" srcOrd="5" destOrd="0" presId="urn:microsoft.com/office/officeart/2005/8/layout/list1"/>
    <dgm:cxn modelId="{C4D18AF1-1BAB-BF4D-926A-8679A8CED27E}" type="presParOf" srcId="{D452A0C1-A94F-C444-B78C-7E93F03F7887}" destId="{9D4DE46F-5547-E543-883C-02FB519A278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BEC0D-6960-487A-80CC-36EE4475734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59C81A1-4813-4617-A737-06E9D07932AE}">
      <dgm:prSet/>
      <dgm:spPr/>
      <dgm:t>
        <a:bodyPr/>
        <a:lstStyle/>
        <a:p>
          <a:r>
            <a:rPr lang="en-US" b="1" dirty="0">
              <a:effectLst>
                <a:outerShdw blurRad="38100" dist="38100" dir="2700000" algn="tl">
                  <a:srgbClr val="000000">
                    <a:alpha val="43137"/>
                  </a:srgbClr>
                </a:outerShdw>
              </a:effectLst>
            </a:rPr>
            <a:t>Community</a:t>
          </a:r>
        </a:p>
      </dgm:t>
    </dgm:pt>
    <dgm:pt modelId="{0D7232D6-2CA7-4F0A-BA72-2092B34DBC76}" type="parTrans" cxnId="{F391B383-A153-4C6B-AFFC-EDE755151454}">
      <dgm:prSet/>
      <dgm:spPr/>
      <dgm:t>
        <a:bodyPr/>
        <a:lstStyle/>
        <a:p>
          <a:endParaRPr lang="en-US"/>
        </a:p>
      </dgm:t>
    </dgm:pt>
    <dgm:pt modelId="{85EB133A-C064-4A99-98E9-5896EFC1DAF6}" type="sibTrans" cxnId="{F391B383-A153-4C6B-AFFC-EDE755151454}">
      <dgm:prSet/>
      <dgm:spPr/>
      <dgm:t>
        <a:bodyPr/>
        <a:lstStyle/>
        <a:p>
          <a:endParaRPr lang="en-US"/>
        </a:p>
      </dgm:t>
    </dgm:pt>
    <dgm:pt modelId="{E026A530-D22A-4654-9ADE-3C2C957FB38F}">
      <dgm:prSet/>
      <dgm:spPr/>
      <dgm:t>
        <a:bodyPr/>
        <a:lstStyle/>
        <a:p>
          <a:r>
            <a:rPr lang="en-US" b="1" dirty="0"/>
            <a:t>Lack of educational and/or economic opportunities</a:t>
          </a:r>
        </a:p>
      </dgm:t>
    </dgm:pt>
    <dgm:pt modelId="{09B69511-8281-44E6-B72D-32A02D7E8BB5}" type="parTrans" cxnId="{5F4D673C-1697-4E0A-B7B8-7EF062FBE991}">
      <dgm:prSet/>
      <dgm:spPr/>
      <dgm:t>
        <a:bodyPr/>
        <a:lstStyle/>
        <a:p>
          <a:endParaRPr lang="en-US"/>
        </a:p>
      </dgm:t>
    </dgm:pt>
    <dgm:pt modelId="{1E1EAEE8-168F-49C9-BAF6-2E5E01E6EA0A}" type="sibTrans" cxnId="{5F4D673C-1697-4E0A-B7B8-7EF062FBE991}">
      <dgm:prSet/>
      <dgm:spPr/>
      <dgm:t>
        <a:bodyPr/>
        <a:lstStyle/>
        <a:p>
          <a:endParaRPr lang="en-US"/>
        </a:p>
      </dgm:t>
    </dgm:pt>
    <dgm:pt modelId="{4E2BB470-29A4-41CA-852B-DEB1365313C6}">
      <dgm:prSet/>
      <dgm:spPr/>
      <dgm:t>
        <a:bodyPr/>
        <a:lstStyle/>
        <a:p>
          <a:r>
            <a:rPr lang="en-US" dirty="0"/>
            <a:t>Large transient male populations</a:t>
          </a:r>
        </a:p>
      </dgm:t>
    </dgm:pt>
    <dgm:pt modelId="{49171942-88FA-4807-899C-C3475BA186D3}" type="parTrans" cxnId="{C05AF043-4D61-47DA-9025-699CF7D689A7}">
      <dgm:prSet/>
      <dgm:spPr/>
      <dgm:t>
        <a:bodyPr/>
        <a:lstStyle/>
        <a:p>
          <a:endParaRPr lang="en-US"/>
        </a:p>
      </dgm:t>
    </dgm:pt>
    <dgm:pt modelId="{6456D8C6-4715-48C8-917F-F9DBF0E9242D}" type="sibTrans" cxnId="{C05AF043-4D61-47DA-9025-699CF7D689A7}">
      <dgm:prSet/>
      <dgm:spPr/>
      <dgm:t>
        <a:bodyPr/>
        <a:lstStyle/>
        <a:p>
          <a:endParaRPr lang="en-US"/>
        </a:p>
      </dgm:t>
    </dgm:pt>
    <dgm:pt modelId="{062C89F5-1145-46A2-AB1F-1879E8685CEC}">
      <dgm:prSet/>
      <dgm:spPr/>
      <dgm:t>
        <a:bodyPr/>
        <a:lstStyle/>
        <a:p>
          <a:r>
            <a:rPr lang="en-US" dirty="0"/>
            <a:t>Area with large and international airports</a:t>
          </a:r>
        </a:p>
      </dgm:t>
    </dgm:pt>
    <dgm:pt modelId="{7F4F6BA1-82A0-4C64-8F7B-AAB033740379}" type="parTrans" cxnId="{ED0B4F76-25C6-43AE-B28F-B8861C958288}">
      <dgm:prSet/>
      <dgm:spPr/>
      <dgm:t>
        <a:bodyPr/>
        <a:lstStyle/>
        <a:p>
          <a:endParaRPr lang="en-US"/>
        </a:p>
      </dgm:t>
    </dgm:pt>
    <dgm:pt modelId="{3AFA7BC0-2390-4B48-89B0-362F06E87521}" type="sibTrans" cxnId="{ED0B4F76-25C6-43AE-B28F-B8861C958288}">
      <dgm:prSet/>
      <dgm:spPr/>
      <dgm:t>
        <a:bodyPr/>
        <a:lstStyle/>
        <a:p>
          <a:endParaRPr lang="en-US"/>
        </a:p>
      </dgm:t>
    </dgm:pt>
    <dgm:pt modelId="{A31C46A0-9894-47D5-A3DF-E41092A4BDD3}">
      <dgm:prSet/>
      <dgm:spPr/>
      <dgm:t>
        <a:bodyPr/>
        <a:lstStyle/>
        <a:p>
          <a:r>
            <a:rPr lang="en-US" dirty="0"/>
            <a:t>Corruption</a:t>
          </a:r>
        </a:p>
      </dgm:t>
    </dgm:pt>
    <dgm:pt modelId="{51F5863D-E46D-4AB8-B27A-7807A6892C5F}" type="parTrans" cxnId="{31986218-AEC7-44EE-98AD-C1C6B2BE8780}">
      <dgm:prSet/>
      <dgm:spPr/>
      <dgm:t>
        <a:bodyPr/>
        <a:lstStyle/>
        <a:p>
          <a:endParaRPr lang="en-US"/>
        </a:p>
      </dgm:t>
    </dgm:pt>
    <dgm:pt modelId="{D7FAE179-1500-4FB6-93D8-A97862BC6AE5}" type="sibTrans" cxnId="{31986218-AEC7-44EE-98AD-C1C6B2BE8780}">
      <dgm:prSet/>
      <dgm:spPr/>
      <dgm:t>
        <a:bodyPr/>
        <a:lstStyle/>
        <a:p>
          <a:endParaRPr lang="en-US"/>
        </a:p>
      </dgm:t>
    </dgm:pt>
    <dgm:pt modelId="{7E7B0BEB-8079-4912-8BA9-77C07E23FF15}">
      <dgm:prSet/>
      <dgm:spPr/>
      <dgm:t>
        <a:bodyPr/>
        <a:lstStyle/>
        <a:p>
          <a:r>
            <a:rPr lang="en-US" b="1" dirty="0"/>
            <a:t>Community Violence</a:t>
          </a:r>
        </a:p>
      </dgm:t>
    </dgm:pt>
    <dgm:pt modelId="{26F5CE39-5BD7-4F9A-9CB3-F01C5C41457D}" type="parTrans" cxnId="{79C77D47-16B0-4ABA-8659-EB3F8175C206}">
      <dgm:prSet/>
      <dgm:spPr/>
      <dgm:t>
        <a:bodyPr/>
        <a:lstStyle/>
        <a:p>
          <a:endParaRPr lang="en-US"/>
        </a:p>
      </dgm:t>
    </dgm:pt>
    <dgm:pt modelId="{B96440C6-F594-4F83-B50A-88EA896A0544}" type="sibTrans" cxnId="{79C77D47-16B0-4ABA-8659-EB3F8175C206}">
      <dgm:prSet/>
      <dgm:spPr/>
      <dgm:t>
        <a:bodyPr/>
        <a:lstStyle/>
        <a:p>
          <a:endParaRPr lang="en-US"/>
        </a:p>
      </dgm:t>
    </dgm:pt>
    <dgm:pt modelId="{807FABAE-151C-40C0-9019-6250C5D53B97}">
      <dgm:prSet/>
      <dgm:spPr/>
      <dgm:t>
        <a:bodyPr/>
        <a:lstStyle/>
        <a:p>
          <a:r>
            <a:rPr lang="en-US" b="1" dirty="0">
              <a:effectLst>
                <a:outerShdw blurRad="38100" dist="38100" dir="2700000" algn="tl">
                  <a:srgbClr val="000000">
                    <a:alpha val="43137"/>
                  </a:srgbClr>
                </a:outerShdw>
              </a:effectLst>
            </a:rPr>
            <a:t>Societal</a:t>
          </a:r>
          <a:r>
            <a:rPr lang="en-US" dirty="0"/>
            <a:t>	</a:t>
          </a:r>
        </a:p>
      </dgm:t>
    </dgm:pt>
    <dgm:pt modelId="{2D7B0954-997B-4D7E-A19F-80C9C8CAED82}" type="parTrans" cxnId="{546E9FF5-7206-4410-ABA0-4D5EAE550C1A}">
      <dgm:prSet/>
      <dgm:spPr/>
      <dgm:t>
        <a:bodyPr/>
        <a:lstStyle/>
        <a:p>
          <a:endParaRPr lang="en-US"/>
        </a:p>
      </dgm:t>
    </dgm:pt>
    <dgm:pt modelId="{EBC538EC-2EA0-45A6-BEC4-40E124A9CBB5}" type="sibTrans" cxnId="{546E9FF5-7206-4410-ABA0-4D5EAE550C1A}">
      <dgm:prSet/>
      <dgm:spPr/>
      <dgm:t>
        <a:bodyPr/>
        <a:lstStyle/>
        <a:p>
          <a:endParaRPr lang="en-US"/>
        </a:p>
      </dgm:t>
    </dgm:pt>
    <dgm:pt modelId="{D3F5BB00-CCDF-4EB4-A7A3-DEA3D404CB1E}">
      <dgm:prSet/>
      <dgm:spPr/>
      <dgm:t>
        <a:bodyPr/>
        <a:lstStyle/>
        <a:p>
          <a:r>
            <a:rPr lang="en-US" dirty="0"/>
            <a:t>Glorification of pimp culture</a:t>
          </a:r>
        </a:p>
      </dgm:t>
    </dgm:pt>
    <dgm:pt modelId="{4E05F80E-6412-420C-8C3A-2616C84FAA9C}" type="parTrans" cxnId="{0528BD69-5ACF-4D0E-B045-DBFB3503BC4E}">
      <dgm:prSet/>
      <dgm:spPr/>
      <dgm:t>
        <a:bodyPr/>
        <a:lstStyle/>
        <a:p>
          <a:endParaRPr lang="en-US"/>
        </a:p>
      </dgm:t>
    </dgm:pt>
    <dgm:pt modelId="{526B4B64-5582-4BB3-BEBA-4D75072B0161}" type="sibTrans" cxnId="{0528BD69-5ACF-4D0E-B045-DBFB3503BC4E}">
      <dgm:prSet/>
      <dgm:spPr/>
      <dgm:t>
        <a:bodyPr/>
        <a:lstStyle/>
        <a:p>
          <a:endParaRPr lang="en-US"/>
        </a:p>
      </dgm:t>
    </dgm:pt>
    <dgm:pt modelId="{EF2C2B82-D477-4C8A-89FA-6F38D0D74B52}">
      <dgm:prSet/>
      <dgm:spPr/>
      <dgm:t>
        <a:bodyPr/>
        <a:lstStyle/>
        <a:p>
          <a:r>
            <a:rPr lang="en-US" dirty="0"/>
            <a:t>Widespread use of internet &amp; social media</a:t>
          </a:r>
        </a:p>
      </dgm:t>
    </dgm:pt>
    <dgm:pt modelId="{D5F0A8A1-F270-452D-8F2C-CF702C3F2DA7}" type="parTrans" cxnId="{1ED39498-2555-427A-8372-8FA698CBA06F}">
      <dgm:prSet/>
      <dgm:spPr/>
      <dgm:t>
        <a:bodyPr/>
        <a:lstStyle/>
        <a:p>
          <a:endParaRPr lang="en-US"/>
        </a:p>
      </dgm:t>
    </dgm:pt>
    <dgm:pt modelId="{5A6FC6B4-42B4-43E9-9C34-6BA5F4860D50}" type="sibTrans" cxnId="{1ED39498-2555-427A-8372-8FA698CBA06F}">
      <dgm:prSet/>
      <dgm:spPr/>
      <dgm:t>
        <a:bodyPr/>
        <a:lstStyle/>
        <a:p>
          <a:endParaRPr lang="en-US"/>
        </a:p>
      </dgm:t>
    </dgm:pt>
    <dgm:pt modelId="{835B1854-1CDB-473E-B3A2-B766226DD6B0}">
      <dgm:prSet/>
      <dgm:spPr/>
      <dgm:t>
        <a:bodyPr/>
        <a:lstStyle/>
        <a:p>
          <a:r>
            <a:rPr lang="en-US" b="1" dirty="0"/>
            <a:t>Political and civil unrest</a:t>
          </a:r>
        </a:p>
      </dgm:t>
    </dgm:pt>
    <dgm:pt modelId="{DAE8B740-A7C7-4615-AC79-E491BB94D2EC}" type="parTrans" cxnId="{AAAA44BD-A561-4CC1-BAD6-57228E7184F4}">
      <dgm:prSet/>
      <dgm:spPr/>
      <dgm:t>
        <a:bodyPr/>
        <a:lstStyle/>
        <a:p>
          <a:endParaRPr lang="en-US"/>
        </a:p>
      </dgm:t>
    </dgm:pt>
    <dgm:pt modelId="{D1D36254-7117-46B0-9933-F2FDF00F93C3}" type="sibTrans" cxnId="{AAAA44BD-A561-4CC1-BAD6-57228E7184F4}">
      <dgm:prSet/>
      <dgm:spPr/>
      <dgm:t>
        <a:bodyPr/>
        <a:lstStyle/>
        <a:p>
          <a:endParaRPr lang="en-US"/>
        </a:p>
      </dgm:t>
    </dgm:pt>
    <dgm:pt modelId="{AF6F1772-A1C1-4630-A47F-74D70B662CAA}">
      <dgm:prSet/>
      <dgm:spPr/>
      <dgm:t>
        <a:bodyPr/>
        <a:lstStyle/>
        <a:p>
          <a:r>
            <a:rPr lang="en-US" b="1" dirty="0"/>
            <a:t>Gender inequalities</a:t>
          </a:r>
        </a:p>
      </dgm:t>
    </dgm:pt>
    <dgm:pt modelId="{D15DAC89-B33E-481F-98C8-423FDD1663A0}" type="parTrans" cxnId="{1E9D99B4-F152-40AB-BC24-7D4054166E6B}">
      <dgm:prSet/>
      <dgm:spPr/>
      <dgm:t>
        <a:bodyPr/>
        <a:lstStyle/>
        <a:p>
          <a:endParaRPr lang="en-US"/>
        </a:p>
      </dgm:t>
    </dgm:pt>
    <dgm:pt modelId="{A98C8DFF-05EB-42E5-AA07-5B41E5019C24}" type="sibTrans" cxnId="{1E9D99B4-F152-40AB-BC24-7D4054166E6B}">
      <dgm:prSet/>
      <dgm:spPr/>
      <dgm:t>
        <a:bodyPr/>
        <a:lstStyle/>
        <a:p>
          <a:endParaRPr lang="en-US"/>
        </a:p>
      </dgm:t>
    </dgm:pt>
    <dgm:pt modelId="{1E19F1A8-8A3F-48B7-B078-7A9B19A0B6E2}">
      <dgm:prSet/>
      <dgm:spPr/>
      <dgm:t>
        <a:bodyPr/>
        <a:lstStyle/>
        <a:p>
          <a:r>
            <a:rPr lang="en-US" b="1" dirty="0"/>
            <a:t>Ethnic discrimination</a:t>
          </a:r>
        </a:p>
      </dgm:t>
    </dgm:pt>
    <dgm:pt modelId="{968C59A4-4897-456C-B040-043056C7B9D1}" type="parTrans" cxnId="{06BE9D45-12F5-4DCF-9AB2-766BCD389EB3}">
      <dgm:prSet/>
      <dgm:spPr/>
      <dgm:t>
        <a:bodyPr/>
        <a:lstStyle/>
        <a:p>
          <a:endParaRPr lang="en-US"/>
        </a:p>
      </dgm:t>
    </dgm:pt>
    <dgm:pt modelId="{707DFFF9-F79A-4A5F-A6E7-4D777C488BEA}" type="sibTrans" cxnId="{06BE9D45-12F5-4DCF-9AB2-766BCD389EB3}">
      <dgm:prSet/>
      <dgm:spPr/>
      <dgm:t>
        <a:bodyPr/>
        <a:lstStyle/>
        <a:p>
          <a:endParaRPr lang="en-US"/>
        </a:p>
      </dgm:t>
    </dgm:pt>
    <dgm:pt modelId="{EBE3ED8C-3BBC-4800-AE0E-C7969379618A}">
      <dgm:prSet/>
      <dgm:spPr/>
      <dgm:t>
        <a:bodyPr/>
        <a:lstStyle/>
        <a:p>
          <a:r>
            <a:rPr lang="en-US" dirty="0"/>
            <a:t>Natural disasters</a:t>
          </a:r>
        </a:p>
      </dgm:t>
    </dgm:pt>
    <dgm:pt modelId="{6B075640-8D75-4BE1-819E-4755EA01780A}" type="parTrans" cxnId="{8A6E6053-2226-4276-BEC6-E65AD3716DD7}">
      <dgm:prSet/>
      <dgm:spPr/>
      <dgm:t>
        <a:bodyPr/>
        <a:lstStyle/>
        <a:p>
          <a:endParaRPr lang="en-US"/>
        </a:p>
      </dgm:t>
    </dgm:pt>
    <dgm:pt modelId="{A17B1286-3983-474D-9C97-7C310BB3ADD1}" type="sibTrans" cxnId="{8A6E6053-2226-4276-BEC6-E65AD3716DD7}">
      <dgm:prSet/>
      <dgm:spPr/>
      <dgm:t>
        <a:bodyPr/>
        <a:lstStyle/>
        <a:p>
          <a:endParaRPr lang="en-US"/>
        </a:p>
      </dgm:t>
    </dgm:pt>
    <dgm:pt modelId="{D452A0C1-A94F-C444-B78C-7E93F03F7887}" type="pres">
      <dgm:prSet presAssocID="{331BEC0D-6960-487A-80CC-36EE4475734E}" presName="linear" presStyleCnt="0">
        <dgm:presLayoutVars>
          <dgm:dir/>
          <dgm:animLvl val="lvl"/>
          <dgm:resizeHandles val="exact"/>
        </dgm:presLayoutVars>
      </dgm:prSet>
      <dgm:spPr/>
    </dgm:pt>
    <dgm:pt modelId="{1B8D6723-7501-8347-90DB-CA232B88B507}" type="pres">
      <dgm:prSet presAssocID="{959C81A1-4813-4617-A737-06E9D07932AE}" presName="parentLin" presStyleCnt="0"/>
      <dgm:spPr/>
    </dgm:pt>
    <dgm:pt modelId="{D8BDC1D2-C262-DF45-A291-B60C35CBB7ED}" type="pres">
      <dgm:prSet presAssocID="{959C81A1-4813-4617-A737-06E9D07932AE}" presName="parentLeftMargin" presStyleLbl="node1" presStyleIdx="0" presStyleCnt="2"/>
      <dgm:spPr/>
    </dgm:pt>
    <dgm:pt modelId="{C753DDD1-3F12-7846-A23A-4CEC000EEF8F}" type="pres">
      <dgm:prSet presAssocID="{959C81A1-4813-4617-A737-06E9D07932AE}" presName="parentText" presStyleLbl="node1" presStyleIdx="0" presStyleCnt="2">
        <dgm:presLayoutVars>
          <dgm:chMax val="0"/>
          <dgm:bulletEnabled val="1"/>
        </dgm:presLayoutVars>
      </dgm:prSet>
      <dgm:spPr/>
    </dgm:pt>
    <dgm:pt modelId="{388D0158-FCF8-634E-A29B-F009665C798E}" type="pres">
      <dgm:prSet presAssocID="{959C81A1-4813-4617-A737-06E9D07932AE}" presName="negativeSpace" presStyleCnt="0"/>
      <dgm:spPr/>
    </dgm:pt>
    <dgm:pt modelId="{CE92F32D-7DEA-3349-927E-5398C619DEC8}" type="pres">
      <dgm:prSet presAssocID="{959C81A1-4813-4617-A737-06E9D07932AE}" presName="childText" presStyleLbl="conFgAcc1" presStyleIdx="0" presStyleCnt="2">
        <dgm:presLayoutVars>
          <dgm:bulletEnabled val="1"/>
        </dgm:presLayoutVars>
      </dgm:prSet>
      <dgm:spPr/>
    </dgm:pt>
    <dgm:pt modelId="{7D3D63D6-3061-734D-8636-24E0CEBDE9B5}" type="pres">
      <dgm:prSet presAssocID="{85EB133A-C064-4A99-98E9-5896EFC1DAF6}" presName="spaceBetweenRectangles" presStyleCnt="0"/>
      <dgm:spPr/>
    </dgm:pt>
    <dgm:pt modelId="{1FA339A6-0F5B-0B41-9798-C42B94D8A02F}" type="pres">
      <dgm:prSet presAssocID="{807FABAE-151C-40C0-9019-6250C5D53B97}" presName="parentLin" presStyleCnt="0"/>
      <dgm:spPr/>
    </dgm:pt>
    <dgm:pt modelId="{C4D350D3-7484-CC4A-BE52-6A2AD44F7ED2}" type="pres">
      <dgm:prSet presAssocID="{807FABAE-151C-40C0-9019-6250C5D53B97}" presName="parentLeftMargin" presStyleLbl="node1" presStyleIdx="0" presStyleCnt="2"/>
      <dgm:spPr/>
    </dgm:pt>
    <dgm:pt modelId="{F5A6B8FC-70C2-AC4D-8698-637A3377E498}" type="pres">
      <dgm:prSet presAssocID="{807FABAE-151C-40C0-9019-6250C5D53B97}" presName="parentText" presStyleLbl="node1" presStyleIdx="1" presStyleCnt="2">
        <dgm:presLayoutVars>
          <dgm:chMax val="0"/>
          <dgm:bulletEnabled val="1"/>
        </dgm:presLayoutVars>
      </dgm:prSet>
      <dgm:spPr/>
    </dgm:pt>
    <dgm:pt modelId="{9018B708-1E48-8E4D-987C-C3BA04829E12}" type="pres">
      <dgm:prSet presAssocID="{807FABAE-151C-40C0-9019-6250C5D53B97}" presName="negativeSpace" presStyleCnt="0"/>
      <dgm:spPr/>
    </dgm:pt>
    <dgm:pt modelId="{9D4DE46F-5547-E543-883C-02FB519A278A}" type="pres">
      <dgm:prSet presAssocID="{807FABAE-151C-40C0-9019-6250C5D53B97}" presName="childText" presStyleLbl="conFgAcc1" presStyleIdx="1" presStyleCnt="2">
        <dgm:presLayoutVars>
          <dgm:bulletEnabled val="1"/>
        </dgm:presLayoutVars>
      </dgm:prSet>
      <dgm:spPr/>
    </dgm:pt>
  </dgm:ptLst>
  <dgm:cxnLst>
    <dgm:cxn modelId="{1487CE0D-F030-9243-ADE7-E4C0E0B04D22}" type="presOf" srcId="{EBE3ED8C-3BBC-4800-AE0E-C7969379618A}" destId="{9D4DE46F-5547-E543-883C-02FB519A278A}" srcOrd="0" destOrd="5" presId="urn:microsoft.com/office/officeart/2005/8/layout/list1"/>
    <dgm:cxn modelId="{9847EB12-427E-304A-BD1D-D5105735FF38}" type="presOf" srcId="{4E2BB470-29A4-41CA-852B-DEB1365313C6}" destId="{CE92F32D-7DEA-3349-927E-5398C619DEC8}" srcOrd="0" destOrd="1" presId="urn:microsoft.com/office/officeart/2005/8/layout/list1"/>
    <dgm:cxn modelId="{288AF417-940E-724A-980B-831FDF3B1423}" type="presOf" srcId="{835B1854-1CDB-473E-B3A2-B766226DD6B0}" destId="{9D4DE46F-5547-E543-883C-02FB519A278A}" srcOrd="0" destOrd="2" presId="urn:microsoft.com/office/officeart/2005/8/layout/list1"/>
    <dgm:cxn modelId="{31986218-AEC7-44EE-98AD-C1C6B2BE8780}" srcId="{959C81A1-4813-4617-A737-06E9D07932AE}" destId="{A31C46A0-9894-47D5-A3DF-E41092A4BDD3}" srcOrd="3" destOrd="0" parTransId="{51F5863D-E46D-4AB8-B27A-7807A6892C5F}" sibTransId="{D7FAE179-1500-4FB6-93D8-A97862BC6AE5}"/>
    <dgm:cxn modelId="{C1DCC722-93DC-AE4C-8AE7-A07842F7A8C8}" type="presOf" srcId="{959C81A1-4813-4617-A737-06E9D07932AE}" destId="{D8BDC1D2-C262-DF45-A291-B60C35CBB7ED}" srcOrd="0" destOrd="0" presId="urn:microsoft.com/office/officeart/2005/8/layout/list1"/>
    <dgm:cxn modelId="{A83E7027-E774-E74D-AB55-9B1C3BDFF189}" type="presOf" srcId="{EF2C2B82-D477-4C8A-89FA-6F38D0D74B52}" destId="{9D4DE46F-5547-E543-883C-02FB519A278A}" srcOrd="0" destOrd="1" presId="urn:microsoft.com/office/officeart/2005/8/layout/list1"/>
    <dgm:cxn modelId="{6E0AF62D-D302-8A44-9285-1FE23898B0C7}" type="presOf" srcId="{1E19F1A8-8A3F-48B7-B078-7A9B19A0B6E2}" destId="{9D4DE46F-5547-E543-883C-02FB519A278A}" srcOrd="0" destOrd="4" presId="urn:microsoft.com/office/officeart/2005/8/layout/list1"/>
    <dgm:cxn modelId="{94E0B32F-7FCD-414D-A8B9-B08A4FB05E5A}" type="presOf" srcId="{A31C46A0-9894-47D5-A3DF-E41092A4BDD3}" destId="{CE92F32D-7DEA-3349-927E-5398C619DEC8}" srcOrd="0" destOrd="3" presId="urn:microsoft.com/office/officeart/2005/8/layout/list1"/>
    <dgm:cxn modelId="{2051A13B-A037-EF43-A4E4-B922FD2B7C8E}" type="presOf" srcId="{331BEC0D-6960-487A-80CC-36EE4475734E}" destId="{D452A0C1-A94F-C444-B78C-7E93F03F7887}" srcOrd="0" destOrd="0" presId="urn:microsoft.com/office/officeart/2005/8/layout/list1"/>
    <dgm:cxn modelId="{5F4D673C-1697-4E0A-B7B8-7EF062FBE991}" srcId="{959C81A1-4813-4617-A737-06E9D07932AE}" destId="{E026A530-D22A-4654-9ADE-3C2C957FB38F}" srcOrd="0" destOrd="0" parTransId="{09B69511-8281-44E6-B72D-32A02D7E8BB5}" sibTransId="{1E1EAEE8-168F-49C9-BAF6-2E5E01E6EA0A}"/>
    <dgm:cxn modelId="{C05AF043-4D61-47DA-9025-699CF7D689A7}" srcId="{959C81A1-4813-4617-A737-06E9D07932AE}" destId="{4E2BB470-29A4-41CA-852B-DEB1365313C6}" srcOrd="1" destOrd="0" parTransId="{49171942-88FA-4807-899C-C3475BA186D3}" sibTransId="{6456D8C6-4715-48C8-917F-F9DBF0E9242D}"/>
    <dgm:cxn modelId="{06BE9D45-12F5-4DCF-9AB2-766BCD389EB3}" srcId="{807FABAE-151C-40C0-9019-6250C5D53B97}" destId="{1E19F1A8-8A3F-48B7-B078-7A9B19A0B6E2}" srcOrd="4" destOrd="0" parTransId="{968C59A4-4897-456C-B040-043056C7B9D1}" sibTransId="{707DFFF9-F79A-4A5F-A6E7-4D777C488BEA}"/>
    <dgm:cxn modelId="{79C77D47-16B0-4ABA-8659-EB3F8175C206}" srcId="{959C81A1-4813-4617-A737-06E9D07932AE}" destId="{7E7B0BEB-8079-4912-8BA9-77C07E23FF15}" srcOrd="4" destOrd="0" parTransId="{26F5CE39-5BD7-4F9A-9CB3-F01C5C41457D}" sibTransId="{B96440C6-F594-4F83-B50A-88EA896A0544}"/>
    <dgm:cxn modelId="{0528BD69-5ACF-4D0E-B045-DBFB3503BC4E}" srcId="{807FABAE-151C-40C0-9019-6250C5D53B97}" destId="{D3F5BB00-CCDF-4EB4-A7A3-DEA3D404CB1E}" srcOrd="0" destOrd="0" parTransId="{4E05F80E-6412-420C-8C3A-2616C84FAA9C}" sibTransId="{526B4B64-5582-4BB3-BEBA-4D75072B0161}"/>
    <dgm:cxn modelId="{5578566D-A82F-014F-BCC9-1189045B63D0}" type="presOf" srcId="{D3F5BB00-CCDF-4EB4-A7A3-DEA3D404CB1E}" destId="{9D4DE46F-5547-E543-883C-02FB519A278A}" srcOrd="0" destOrd="0" presId="urn:microsoft.com/office/officeart/2005/8/layout/list1"/>
    <dgm:cxn modelId="{8C96FB70-590B-0045-8590-3C3F98E2F5B3}" type="presOf" srcId="{807FABAE-151C-40C0-9019-6250C5D53B97}" destId="{F5A6B8FC-70C2-AC4D-8698-637A3377E498}" srcOrd="1" destOrd="0" presId="urn:microsoft.com/office/officeart/2005/8/layout/list1"/>
    <dgm:cxn modelId="{8A6E6053-2226-4276-BEC6-E65AD3716DD7}" srcId="{807FABAE-151C-40C0-9019-6250C5D53B97}" destId="{EBE3ED8C-3BBC-4800-AE0E-C7969379618A}" srcOrd="5" destOrd="0" parTransId="{6B075640-8D75-4BE1-819E-4755EA01780A}" sibTransId="{A17B1286-3983-474D-9C97-7C310BB3ADD1}"/>
    <dgm:cxn modelId="{20772C55-031A-874B-8FCA-D06D2EF10C41}" type="presOf" srcId="{959C81A1-4813-4617-A737-06E9D07932AE}" destId="{C753DDD1-3F12-7846-A23A-4CEC000EEF8F}" srcOrd="1" destOrd="0" presId="urn:microsoft.com/office/officeart/2005/8/layout/list1"/>
    <dgm:cxn modelId="{ED0B4F76-25C6-43AE-B28F-B8861C958288}" srcId="{959C81A1-4813-4617-A737-06E9D07932AE}" destId="{062C89F5-1145-46A2-AB1F-1879E8685CEC}" srcOrd="2" destOrd="0" parTransId="{7F4F6BA1-82A0-4C64-8F7B-AAB033740379}" sibTransId="{3AFA7BC0-2390-4B48-89B0-362F06E87521}"/>
    <dgm:cxn modelId="{A1E7F478-D8E8-DA40-A509-9A2E281C65B8}" type="presOf" srcId="{E026A530-D22A-4654-9ADE-3C2C957FB38F}" destId="{CE92F32D-7DEA-3349-927E-5398C619DEC8}" srcOrd="0" destOrd="0" presId="urn:microsoft.com/office/officeart/2005/8/layout/list1"/>
    <dgm:cxn modelId="{F391B383-A153-4C6B-AFFC-EDE755151454}" srcId="{331BEC0D-6960-487A-80CC-36EE4475734E}" destId="{959C81A1-4813-4617-A737-06E9D07932AE}" srcOrd="0" destOrd="0" parTransId="{0D7232D6-2CA7-4F0A-BA72-2092B34DBC76}" sibTransId="{85EB133A-C064-4A99-98E9-5896EFC1DAF6}"/>
    <dgm:cxn modelId="{CA38E685-BF21-BF40-8A36-D0234C24EC18}" type="presOf" srcId="{AF6F1772-A1C1-4630-A47F-74D70B662CAA}" destId="{9D4DE46F-5547-E543-883C-02FB519A278A}" srcOrd="0" destOrd="3" presId="urn:microsoft.com/office/officeart/2005/8/layout/list1"/>
    <dgm:cxn modelId="{9DFDF288-F0EF-ED4A-B466-CD96DC58203C}" type="presOf" srcId="{062C89F5-1145-46A2-AB1F-1879E8685CEC}" destId="{CE92F32D-7DEA-3349-927E-5398C619DEC8}" srcOrd="0" destOrd="2" presId="urn:microsoft.com/office/officeart/2005/8/layout/list1"/>
    <dgm:cxn modelId="{1ED39498-2555-427A-8372-8FA698CBA06F}" srcId="{807FABAE-151C-40C0-9019-6250C5D53B97}" destId="{EF2C2B82-D477-4C8A-89FA-6F38D0D74B52}" srcOrd="1" destOrd="0" parTransId="{D5F0A8A1-F270-452D-8F2C-CF702C3F2DA7}" sibTransId="{5A6FC6B4-42B4-43E9-9C34-6BA5F4860D50}"/>
    <dgm:cxn modelId="{1E9D99B4-F152-40AB-BC24-7D4054166E6B}" srcId="{807FABAE-151C-40C0-9019-6250C5D53B97}" destId="{AF6F1772-A1C1-4630-A47F-74D70B662CAA}" srcOrd="3" destOrd="0" parTransId="{D15DAC89-B33E-481F-98C8-423FDD1663A0}" sibTransId="{A98C8DFF-05EB-42E5-AA07-5B41E5019C24}"/>
    <dgm:cxn modelId="{8C72D2B9-E63A-FA4A-BFA9-06458847ACC5}" type="presOf" srcId="{807FABAE-151C-40C0-9019-6250C5D53B97}" destId="{C4D350D3-7484-CC4A-BE52-6A2AD44F7ED2}" srcOrd="0" destOrd="0" presId="urn:microsoft.com/office/officeart/2005/8/layout/list1"/>
    <dgm:cxn modelId="{AAAA44BD-A561-4CC1-BAD6-57228E7184F4}" srcId="{807FABAE-151C-40C0-9019-6250C5D53B97}" destId="{835B1854-1CDB-473E-B3A2-B766226DD6B0}" srcOrd="2" destOrd="0" parTransId="{DAE8B740-A7C7-4615-AC79-E491BB94D2EC}" sibTransId="{D1D36254-7117-46B0-9933-F2FDF00F93C3}"/>
    <dgm:cxn modelId="{8DA0CCE3-7E18-0044-935C-258C03C89050}" type="presOf" srcId="{7E7B0BEB-8079-4912-8BA9-77C07E23FF15}" destId="{CE92F32D-7DEA-3349-927E-5398C619DEC8}" srcOrd="0" destOrd="4" presId="urn:microsoft.com/office/officeart/2005/8/layout/list1"/>
    <dgm:cxn modelId="{546E9FF5-7206-4410-ABA0-4D5EAE550C1A}" srcId="{331BEC0D-6960-487A-80CC-36EE4475734E}" destId="{807FABAE-151C-40C0-9019-6250C5D53B97}" srcOrd="1" destOrd="0" parTransId="{2D7B0954-997B-4D7E-A19F-80C9C8CAED82}" sibTransId="{EBC538EC-2EA0-45A6-BEC4-40E124A9CBB5}"/>
    <dgm:cxn modelId="{A9EE214B-2DF5-3B40-BF2E-29E1C139CF56}" type="presParOf" srcId="{D452A0C1-A94F-C444-B78C-7E93F03F7887}" destId="{1B8D6723-7501-8347-90DB-CA232B88B507}" srcOrd="0" destOrd="0" presId="urn:microsoft.com/office/officeart/2005/8/layout/list1"/>
    <dgm:cxn modelId="{144E8054-293F-514C-AD4A-033A6FB61695}" type="presParOf" srcId="{1B8D6723-7501-8347-90DB-CA232B88B507}" destId="{D8BDC1D2-C262-DF45-A291-B60C35CBB7ED}" srcOrd="0" destOrd="0" presId="urn:microsoft.com/office/officeart/2005/8/layout/list1"/>
    <dgm:cxn modelId="{0B553BCB-82BF-1E4E-B0C9-576A7F066DB0}" type="presParOf" srcId="{1B8D6723-7501-8347-90DB-CA232B88B507}" destId="{C753DDD1-3F12-7846-A23A-4CEC000EEF8F}" srcOrd="1" destOrd="0" presId="urn:microsoft.com/office/officeart/2005/8/layout/list1"/>
    <dgm:cxn modelId="{6119B74C-DC48-B94C-957C-397551BF92F4}" type="presParOf" srcId="{D452A0C1-A94F-C444-B78C-7E93F03F7887}" destId="{388D0158-FCF8-634E-A29B-F009665C798E}" srcOrd="1" destOrd="0" presId="urn:microsoft.com/office/officeart/2005/8/layout/list1"/>
    <dgm:cxn modelId="{B7B0F638-5BAE-9141-B224-EDBEFE29E1D5}" type="presParOf" srcId="{D452A0C1-A94F-C444-B78C-7E93F03F7887}" destId="{CE92F32D-7DEA-3349-927E-5398C619DEC8}" srcOrd="2" destOrd="0" presId="urn:microsoft.com/office/officeart/2005/8/layout/list1"/>
    <dgm:cxn modelId="{91050D77-89CA-464A-8552-B1E5CC80A8DF}" type="presParOf" srcId="{D452A0C1-A94F-C444-B78C-7E93F03F7887}" destId="{7D3D63D6-3061-734D-8636-24E0CEBDE9B5}" srcOrd="3" destOrd="0" presId="urn:microsoft.com/office/officeart/2005/8/layout/list1"/>
    <dgm:cxn modelId="{4474BEBC-F88D-D24B-B399-E21556CBBEE7}" type="presParOf" srcId="{D452A0C1-A94F-C444-B78C-7E93F03F7887}" destId="{1FA339A6-0F5B-0B41-9798-C42B94D8A02F}" srcOrd="4" destOrd="0" presId="urn:microsoft.com/office/officeart/2005/8/layout/list1"/>
    <dgm:cxn modelId="{44968DC0-AFFB-AD46-BF14-04F152D388C7}" type="presParOf" srcId="{1FA339A6-0F5B-0B41-9798-C42B94D8A02F}" destId="{C4D350D3-7484-CC4A-BE52-6A2AD44F7ED2}" srcOrd="0" destOrd="0" presId="urn:microsoft.com/office/officeart/2005/8/layout/list1"/>
    <dgm:cxn modelId="{1946CE43-998F-5C42-BCC1-AA3D2C98DC75}" type="presParOf" srcId="{1FA339A6-0F5B-0B41-9798-C42B94D8A02F}" destId="{F5A6B8FC-70C2-AC4D-8698-637A3377E498}" srcOrd="1" destOrd="0" presId="urn:microsoft.com/office/officeart/2005/8/layout/list1"/>
    <dgm:cxn modelId="{4D5266FB-FCB7-E24D-9F9D-FCB0D33435AD}" type="presParOf" srcId="{D452A0C1-A94F-C444-B78C-7E93F03F7887}" destId="{9018B708-1E48-8E4D-987C-C3BA04829E12}" srcOrd="5" destOrd="0" presId="urn:microsoft.com/office/officeart/2005/8/layout/list1"/>
    <dgm:cxn modelId="{79C77023-77BC-F349-93C7-902768D8450F}" type="presParOf" srcId="{D452A0C1-A94F-C444-B78C-7E93F03F7887}" destId="{9D4DE46F-5547-E543-883C-02FB519A278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60D90-90D4-9840-ADE9-152EF50E9450}">
      <dsp:nvSpPr>
        <dsp:cNvPr id="0" name=""/>
        <dsp:cNvSpPr/>
      </dsp:nvSpPr>
      <dsp:spPr>
        <a:xfrm>
          <a:off x="3910703" y="1493840"/>
          <a:ext cx="1913711" cy="1913945"/>
        </a:xfrm>
        <a:prstGeom prst="ellipse">
          <a:avLst/>
        </a:prstGeom>
        <a:solidFill>
          <a:schemeClr val="accent2">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197F8A-6472-D044-8EE4-3B792AF57C6F}">
      <dsp:nvSpPr>
        <dsp:cNvPr id="0" name=""/>
        <dsp:cNvSpPr/>
      </dsp:nvSpPr>
      <dsp:spPr>
        <a:xfrm>
          <a:off x="3771162" y="0"/>
          <a:ext cx="2192794" cy="11734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Poverty</a:t>
          </a:r>
        </a:p>
        <a:p>
          <a:pPr marL="0" lvl="0" indent="0" algn="ctr" defTabSz="1155700">
            <a:lnSpc>
              <a:spcPct val="90000"/>
            </a:lnSpc>
            <a:spcBef>
              <a:spcPct val="0"/>
            </a:spcBef>
            <a:spcAft>
              <a:spcPct val="35000"/>
            </a:spcAft>
            <a:buNone/>
          </a:pPr>
          <a:r>
            <a:rPr lang="en-US" sz="2600" kern="1200" dirty="0"/>
            <a:t>Housing Instability </a:t>
          </a:r>
        </a:p>
      </dsp:txBody>
      <dsp:txXfrm>
        <a:off x="3771162" y="0"/>
        <a:ext cx="2192794" cy="1173479"/>
      </dsp:txXfrm>
    </dsp:sp>
    <dsp:sp modelId="{4AAC60BB-8D9D-034F-BA21-102DBFC13326}">
      <dsp:nvSpPr>
        <dsp:cNvPr id="0" name=""/>
        <dsp:cNvSpPr/>
      </dsp:nvSpPr>
      <dsp:spPr>
        <a:xfrm>
          <a:off x="4472058" y="1763740"/>
          <a:ext cx="1913711" cy="1913945"/>
        </a:xfrm>
        <a:prstGeom prst="ellipse">
          <a:avLst/>
        </a:prstGeom>
        <a:solidFill>
          <a:schemeClr val="accent6">
            <a:lumMod val="40000"/>
            <a:lumOff val="6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D348D56-E4A2-7241-B29E-E75165EC3AB5}">
      <dsp:nvSpPr>
        <dsp:cNvPr id="0" name=""/>
        <dsp:cNvSpPr/>
      </dsp:nvSpPr>
      <dsp:spPr>
        <a:xfrm>
          <a:off x="6621794" y="1114806"/>
          <a:ext cx="2073187" cy="12908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Human trafficking</a:t>
          </a:r>
        </a:p>
      </dsp:txBody>
      <dsp:txXfrm>
        <a:off x="6621794" y="1114806"/>
        <a:ext cx="2073187" cy="1290828"/>
      </dsp:txXfrm>
    </dsp:sp>
    <dsp:sp modelId="{B96C0336-EC22-BC44-9B64-6338EB10E300}">
      <dsp:nvSpPr>
        <dsp:cNvPr id="0" name=""/>
        <dsp:cNvSpPr/>
      </dsp:nvSpPr>
      <dsp:spPr>
        <a:xfrm>
          <a:off x="4610005" y="2371016"/>
          <a:ext cx="1913711" cy="1913945"/>
        </a:xfrm>
        <a:prstGeom prst="ellipse">
          <a:avLst/>
        </a:prstGeom>
        <a:solidFill>
          <a:schemeClr val="accent3">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45C6B2-11D1-694F-BF00-96B3819B07D1}">
      <dsp:nvSpPr>
        <dsp:cNvPr id="0" name=""/>
        <dsp:cNvSpPr/>
      </dsp:nvSpPr>
      <dsp:spPr>
        <a:xfrm>
          <a:off x="6821139" y="2757678"/>
          <a:ext cx="2033318" cy="13788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Intimate partner violence</a:t>
          </a:r>
        </a:p>
      </dsp:txBody>
      <dsp:txXfrm>
        <a:off x="6821139" y="2757678"/>
        <a:ext cx="2033318" cy="1378839"/>
      </dsp:txXfrm>
    </dsp:sp>
    <dsp:sp modelId="{FE338ED3-7987-4D42-9C00-7377048B8A39}">
      <dsp:nvSpPr>
        <dsp:cNvPr id="0" name=""/>
        <dsp:cNvSpPr/>
      </dsp:nvSpPr>
      <dsp:spPr>
        <a:xfrm>
          <a:off x="4221681" y="2858010"/>
          <a:ext cx="1913711" cy="1913945"/>
        </a:xfrm>
        <a:prstGeom prst="ellipse">
          <a:avLst/>
        </a:prstGeom>
        <a:solidFill>
          <a:schemeClr val="accent3">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3ABFEC-B30D-974A-B406-7078C2993257}">
      <dsp:nvSpPr>
        <dsp:cNvPr id="0" name=""/>
        <dsp:cNvSpPr/>
      </dsp:nvSpPr>
      <dsp:spPr>
        <a:xfrm>
          <a:off x="5944021" y="4605909"/>
          <a:ext cx="2192794" cy="12614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Sexual assault</a:t>
          </a:r>
        </a:p>
      </dsp:txBody>
      <dsp:txXfrm>
        <a:off x="5944021" y="4605909"/>
        <a:ext cx="2192794" cy="1261491"/>
      </dsp:txXfrm>
    </dsp:sp>
    <dsp:sp modelId="{B3762C8C-4073-CC45-AE60-B8D52D2BA271}">
      <dsp:nvSpPr>
        <dsp:cNvPr id="0" name=""/>
        <dsp:cNvSpPr/>
      </dsp:nvSpPr>
      <dsp:spPr>
        <a:xfrm>
          <a:off x="3599725" y="2858010"/>
          <a:ext cx="1913711" cy="1913945"/>
        </a:xfrm>
        <a:prstGeom prst="ellipse">
          <a:avLst/>
        </a:prstGeom>
        <a:solidFill>
          <a:schemeClr val="accent4">
            <a:lumMod val="40000"/>
            <a:lumOff val="6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42D0ABD-07F9-1E42-8E66-D2933FE354FF}">
      <dsp:nvSpPr>
        <dsp:cNvPr id="0" name=""/>
        <dsp:cNvSpPr/>
      </dsp:nvSpPr>
      <dsp:spPr>
        <a:xfrm>
          <a:off x="1598302" y="4605909"/>
          <a:ext cx="2192794" cy="126149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Child abuse </a:t>
          </a:r>
        </a:p>
      </dsp:txBody>
      <dsp:txXfrm>
        <a:off x="1598302" y="4605909"/>
        <a:ext cx="2192794" cy="1261491"/>
      </dsp:txXfrm>
    </dsp:sp>
    <dsp:sp modelId="{542249D6-00CC-014A-889B-89672CC80D83}">
      <dsp:nvSpPr>
        <dsp:cNvPr id="0" name=""/>
        <dsp:cNvSpPr/>
      </dsp:nvSpPr>
      <dsp:spPr>
        <a:xfrm>
          <a:off x="3211401" y="2371016"/>
          <a:ext cx="1913711" cy="1913945"/>
        </a:xfrm>
        <a:prstGeom prst="ellipse">
          <a:avLst/>
        </a:prstGeom>
        <a:solidFill>
          <a:schemeClr val="accent2">
            <a:lumMod val="40000"/>
            <a:lumOff val="60000"/>
            <a:alpha val="50000"/>
          </a:schemeClr>
        </a:solidFill>
        <a:ln w="1905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sp>
    <dsp:sp modelId="{83437347-7474-074F-A8DB-57F442988823}">
      <dsp:nvSpPr>
        <dsp:cNvPr id="0" name=""/>
        <dsp:cNvSpPr/>
      </dsp:nvSpPr>
      <dsp:spPr>
        <a:xfrm>
          <a:off x="0" y="2714768"/>
          <a:ext cx="3063153" cy="13788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Immigration  issues</a:t>
          </a:r>
        </a:p>
      </dsp:txBody>
      <dsp:txXfrm>
        <a:off x="0" y="2714768"/>
        <a:ext cx="3063153" cy="1378839"/>
      </dsp:txXfrm>
    </dsp:sp>
    <dsp:sp modelId="{0BC9E237-5A87-8849-B32C-3988ED02A540}">
      <dsp:nvSpPr>
        <dsp:cNvPr id="0" name=""/>
        <dsp:cNvSpPr/>
      </dsp:nvSpPr>
      <dsp:spPr>
        <a:xfrm>
          <a:off x="3349348" y="1763740"/>
          <a:ext cx="1913711" cy="1913945"/>
        </a:xfrm>
        <a:prstGeom prst="ellipse">
          <a:avLst/>
        </a:prstGeom>
        <a:solidFill>
          <a:schemeClr val="accent1">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BFD7BA4-65EB-1E42-BB2E-804261A3B660}">
      <dsp:nvSpPr>
        <dsp:cNvPr id="0" name=""/>
        <dsp:cNvSpPr/>
      </dsp:nvSpPr>
      <dsp:spPr>
        <a:xfrm>
          <a:off x="1040136" y="1114806"/>
          <a:ext cx="2073187" cy="12908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Substance Abuse</a:t>
          </a:r>
        </a:p>
      </dsp:txBody>
      <dsp:txXfrm>
        <a:off x="1040136" y="1114806"/>
        <a:ext cx="2073187" cy="129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F32D-7DEA-3349-927E-5398C619DEC8}">
      <dsp:nvSpPr>
        <dsp:cNvPr id="0" name=""/>
        <dsp:cNvSpPr/>
      </dsp:nvSpPr>
      <dsp:spPr>
        <a:xfrm>
          <a:off x="0" y="271050"/>
          <a:ext cx="6413938" cy="2998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793" tIns="354076" rIns="497793"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b="0" kern="1200" dirty="0">
              <a:ea typeface="MS PGothic" charset="-128"/>
            </a:rPr>
            <a:t>Poverty, lack of financial security</a:t>
          </a:r>
          <a:endParaRPr lang="en-US" sz="1700" b="0" kern="1200" dirty="0"/>
        </a:p>
        <a:p>
          <a:pPr marL="171450" lvl="1" indent="-171450" algn="l" defTabSz="755650">
            <a:lnSpc>
              <a:spcPct val="90000"/>
            </a:lnSpc>
            <a:spcBef>
              <a:spcPct val="0"/>
            </a:spcBef>
            <a:spcAft>
              <a:spcPct val="15000"/>
            </a:spcAft>
            <a:buChar char="•"/>
          </a:pPr>
          <a:r>
            <a:rPr lang="en-US" altLang="en-US" sz="1700" b="1" kern="1200" dirty="0">
              <a:ea typeface="MS PGothic" charset="-128"/>
            </a:rPr>
            <a:t>History of child abuse</a:t>
          </a:r>
        </a:p>
        <a:p>
          <a:pPr marL="171450" lvl="1" indent="-171450" algn="l" defTabSz="755650">
            <a:lnSpc>
              <a:spcPct val="90000"/>
            </a:lnSpc>
            <a:spcBef>
              <a:spcPct val="0"/>
            </a:spcBef>
            <a:spcAft>
              <a:spcPct val="15000"/>
            </a:spcAft>
            <a:buChar char="•"/>
          </a:pPr>
          <a:r>
            <a:rPr lang="en-US" altLang="en-US" sz="1700" b="1" kern="1200" dirty="0">
              <a:ea typeface="MS PGothic" charset="-128"/>
            </a:rPr>
            <a:t>Family dysfunction </a:t>
          </a:r>
          <a:r>
            <a:rPr lang="en-US" altLang="en-US" sz="1700" kern="1200" dirty="0">
              <a:ea typeface="MS PGothic" charset="-128"/>
            </a:rPr>
            <a:t>(DV, mental illness, </a:t>
          </a:r>
          <a:r>
            <a:rPr lang="en-US" altLang="en-US" sz="1700" b="1" kern="1200" dirty="0">
              <a:ea typeface="MS PGothic" charset="-128"/>
            </a:rPr>
            <a:t>drugs</a:t>
          </a:r>
          <a:r>
            <a:rPr lang="en-US" altLang="en-US" sz="1700" kern="1200" dirty="0">
              <a:ea typeface="MS PGothic" charset="-128"/>
            </a:rPr>
            <a:t>, divorce)</a:t>
          </a:r>
        </a:p>
        <a:p>
          <a:pPr marL="171450" lvl="1" indent="-171450" algn="l" defTabSz="755650">
            <a:lnSpc>
              <a:spcPct val="90000"/>
            </a:lnSpc>
            <a:spcBef>
              <a:spcPct val="0"/>
            </a:spcBef>
            <a:spcAft>
              <a:spcPct val="15000"/>
            </a:spcAft>
            <a:buChar char="•"/>
          </a:pPr>
          <a:r>
            <a:rPr lang="en-US" altLang="en-US" sz="1700" kern="1200" dirty="0">
              <a:ea typeface="MS PGothic" charset="-128"/>
            </a:rPr>
            <a:t>Runaway or throwaway episodes, homelessness</a:t>
          </a:r>
        </a:p>
        <a:p>
          <a:pPr marL="171450" lvl="1" indent="-171450" algn="l" defTabSz="755650">
            <a:lnSpc>
              <a:spcPct val="90000"/>
            </a:lnSpc>
            <a:spcBef>
              <a:spcPct val="0"/>
            </a:spcBef>
            <a:spcAft>
              <a:spcPct val="15000"/>
            </a:spcAft>
            <a:buChar char="•"/>
          </a:pPr>
          <a:r>
            <a:rPr lang="en-US" altLang="en-US" sz="1700" b="1" kern="1200" dirty="0">
              <a:ea typeface="MS PGothic" charset="-128"/>
            </a:rPr>
            <a:t>Lack of education</a:t>
          </a:r>
          <a:r>
            <a:rPr lang="en-US" altLang="en-US" sz="1700" kern="1200" dirty="0">
              <a:ea typeface="MS PGothic" charset="-128"/>
            </a:rPr>
            <a:t>/difficulty in school</a:t>
          </a:r>
        </a:p>
        <a:p>
          <a:pPr marL="171450" lvl="1" indent="-171450" algn="l" defTabSz="755650">
            <a:lnSpc>
              <a:spcPct val="90000"/>
            </a:lnSpc>
            <a:spcBef>
              <a:spcPct val="0"/>
            </a:spcBef>
            <a:spcAft>
              <a:spcPct val="15000"/>
            </a:spcAft>
            <a:buChar char="•"/>
          </a:pPr>
          <a:r>
            <a:rPr lang="en-US" altLang="en-US" sz="1700" kern="1200" dirty="0">
              <a:ea typeface="MS PGothic" charset="-128"/>
            </a:rPr>
            <a:t>History in foster care</a:t>
          </a:r>
        </a:p>
        <a:p>
          <a:pPr marL="171450" lvl="1" indent="-171450" algn="l" defTabSz="755650">
            <a:lnSpc>
              <a:spcPct val="90000"/>
            </a:lnSpc>
            <a:spcBef>
              <a:spcPct val="0"/>
            </a:spcBef>
            <a:spcAft>
              <a:spcPct val="15000"/>
            </a:spcAft>
            <a:buChar char="•"/>
          </a:pPr>
          <a:r>
            <a:rPr lang="en-US" altLang="en-US" sz="1700" kern="1200" dirty="0">
              <a:ea typeface="MS PGothic" charset="-128"/>
            </a:rPr>
            <a:t>Disabilities</a:t>
          </a:r>
        </a:p>
        <a:p>
          <a:pPr marL="171450" lvl="1" indent="-171450" algn="l" defTabSz="755650">
            <a:lnSpc>
              <a:spcPct val="90000"/>
            </a:lnSpc>
            <a:spcBef>
              <a:spcPct val="0"/>
            </a:spcBef>
            <a:spcAft>
              <a:spcPct val="15000"/>
            </a:spcAft>
            <a:buChar char="•"/>
          </a:pPr>
          <a:r>
            <a:rPr lang="en-US" altLang="en-US" sz="1700" kern="1200" dirty="0">
              <a:ea typeface="MS PGothic" charset="-128"/>
            </a:rPr>
            <a:t>Drug Addiction</a:t>
          </a:r>
        </a:p>
        <a:p>
          <a:pPr marL="171450" lvl="1" indent="-171450" algn="l" defTabSz="755650">
            <a:lnSpc>
              <a:spcPct val="90000"/>
            </a:lnSpc>
            <a:spcBef>
              <a:spcPct val="0"/>
            </a:spcBef>
            <a:spcAft>
              <a:spcPct val="15000"/>
            </a:spcAft>
            <a:buChar char="•"/>
          </a:pPr>
          <a:r>
            <a:rPr lang="en-US" altLang="en-US" sz="1700" kern="1200" dirty="0">
              <a:ea typeface="MS PGothic" charset="-128"/>
            </a:rPr>
            <a:t>Incarceration</a:t>
          </a:r>
        </a:p>
      </dsp:txBody>
      <dsp:txXfrm>
        <a:off x="0" y="271050"/>
        <a:ext cx="6413938" cy="2998800"/>
      </dsp:txXfrm>
    </dsp:sp>
    <dsp:sp modelId="{C753DDD1-3F12-7846-A23A-4CEC000EEF8F}">
      <dsp:nvSpPr>
        <dsp:cNvPr id="0" name=""/>
        <dsp:cNvSpPr/>
      </dsp:nvSpPr>
      <dsp:spPr>
        <a:xfrm>
          <a:off x="320696" y="20130"/>
          <a:ext cx="4489756" cy="501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02" tIns="0" rIns="16970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Individual</a:t>
          </a:r>
          <a:r>
            <a:rPr lang="en-US" sz="1600" b="1" kern="1200" dirty="0">
              <a:effectLst>
                <a:outerShdw blurRad="38100" dist="38100" dir="2700000" algn="tl">
                  <a:srgbClr val="000000">
                    <a:alpha val="43137"/>
                  </a:srgbClr>
                </a:outerShdw>
              </a:effectLst>
            </a:rPr>
            <a:t> </a:t>
          </a:r>
        </a:p>
      </dsp:txBody>
      <dsp:txXfrm>
        <a:off x="345194" y="44628"/>
        <a:ext cx="4440760" cy="452844"/>
      </dsp:txXfrm>
    </dsp:sp>
    <dsp:sp modelId="{9D4DE46F-5547-E543-883C-02FB519A278A}">
      <dsp:nvSpPr>
        <dsp:cNvPr id="0" name=""/>
        <dsp:cNvSpPr/>
      </dsp:nvSpPr>
      <dsp:spPr>
        <a:xfrm>
          <a:off x="0" y="3612570"/>
          <a:ext cx="6413938" cy="2463300"/>
        </a:xfrm>
        <a:prstGeom prst="rect">
          <a:avLst/>
        </a:prstGeom>
        <a:solidFill>
          <a:schemeClr val="lt1">
            <a:alpha val="90000"/>
            <a:hueOff val="0"/>
            <a:satOff val="0"/>
            <a:lumOff val="0"/>
            <a:alphaOff val="0"/>
          </a:schemeClr>
        </a:solidFill>
        <a:ln w="1905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793" tIns="354076" rIns="497793" bIns="120904" numCol="1" spcCol="1270" anchor="t" anchorCtr="0">
          <a:noAutofit/>
        </a:bodyPr>
        <a:lstStyle/>
        <a:p>
          <a:pPr marL="171450" lvl="1" indent="-171450" algn="l" defTabSz="755650">
            <a:lnSpc>
              <a:spcPct val="90000"/>
            </a:lnSpc>
            <a:spcBef>
              <a:spcPct val="0"/>
            </a:spcBef>
            <a:spcAft>
              <a:spcPct val="15000"/>
            </a:spcAft>
            <a:buChar char="•"/>
          </a:pPr>
          <a:r>
            <a:rPr lang="en-US" altLang="en-US" sz="1700" b="1" i="0" kern="1200" dirty="0">
              <a:ea typeface="MS PGothic" charset="-128"/>
            </a:rPr>
            <a:t>Early exposure to violence in the home</a:t>
          </a:r>
          <a:endParaRPr lang="en-US" sz="1700" b="1" kern="1200" dirty="0"/>
        </a:p>
        <a:p>
          <a:pPr marL="171450" lvl="1" indent="-171450" algn="l" defTabSz="755650">
            <a:lnSpc>
              <a:spcPct val="90000"/>
            </a:lnSpc>
            <a:spcBef>
              <a:spcPct val="0"/>
            </a:spcBef>
            <a:spcAft>
              <a:spcPct val="15000"/>
            </a:spcAft>
            <a:buChar char="•"/>
          </a:pPr>
          <a:r>
            <a:rPr lang="en-US" altLang="en-US" sz="1700" i="0" kern="1200" dirty="0">
              <a:ea typeface="MS PGothic" charset="-128"/>
            </a:rPr>
            <a:t>Obligation or desire to help family</a:t>
          </a:r>
        </a:p>
        <a:p>
          <a:pPr marL="171450" lvl="1" indent="-171450" algn="l" defTabSz="755650">
            <a:lnSpc>
              <a:spcPct val="90000"/>
            </a:lnSpc>
            <a:spcBef>
              <a:spcPct val="0"/>
            </a:spcBef>
            <a:spcAft>
              <a:spcPct val="15000"/>
            </a:spcAft>
            <a:buChar char="•"/>
          </a:pPr>
          <a:r>
            <a:rPr lang="en-US" altLang="en-US" sz="1700" i="0" kern="1200" dirty="0">
              <a:ea typeface="MS PGothic" charset="-128"/>
            </a:rPr>
            <a:t>Peer influences/ Gang</a:t>
          </a:r>
        </a:p>
        <a:p>
          <a:pPr marL="171450" lvl="1" indent="-171450" algn="l" defTabSz="755650">
            <a:lnSpc>
              <a:spcPct val="90000"/>
            </a:lnSpc>
            <a:spcBef>
              <a:spcPct val="0"/>
            </a:spcBef>
            <a:spcAft>
              <a:spcPct val="15000"/>
            </a:spcAft>
            <a:buChar char="•"/>
          </a:pPr>
          <a:r>
            <a:rPr lang="en-US" altLang="en-US" sz="1700" i="0" kern="1200" dirty="0">
              <a:ea typeface="MS PGothic" charset="-128"/>
            </a:rPr>
            <a:t>Desire to please “boyfriends”</a:t>
          </a:r>
        </a:p>
        <a:p>
          <a:pPr marL="171450" lvl="1" indent="-171450" algn="l" defTabSz="755650">
            <a:lnSpc>
              <a:spcPct val="90000"/>
            </a:lnSpc>
            <a:spcBef>
              <a:spcPct val="0"/>
            </a:spcBef>
            <a:spcAft>
              <a:spcPct val="15000"/>
            </a:spcAft>
            <a:buChar char="•"/>
          </a:pPr>
          <a:r>
            <a:rPr lang="en-US" altLang="en-US" sz="1700" b="1" i="0" kern="1200" dirty="0">
              <a:ea typeface="MS PGothic" charset="-128"/>
            </a:rPr>
            <a:t>Need to belong, desire for love, protection, acceptance</a:t>
          </a:r>
        </a:p>
        <a:p>
          <a:pPr marL="171450" lvl="1" indent="-171450" algn="l" defTabSz="755650">
            <a:lnSpc>
              <a:spcPct val="90000"/>
            </a:lnSpc>
            <a:spcBef>
              <a:spcPct val="0"/>
            </a:spcBef>
            <a:spcAft>
              <a:spcPct val="15000"/>
            </a:spcAft>
            <a:buChar char="•"/>
          </a:pPr>
          <a:r>
            <a:rPr lang="en-US" altLang="en-US" sz="1700" i="0" kern="1200" dirty="0"/>
            <a:t>LGBTQ in a family or community that rejects that identity</a:t>
          </a:r>
        </a:p>
      </dsp:txBody>
      <dsp:txXfrm>
        <a:off x="0" y="3612570"/>
        <a:ext cx="6413938" cy="2463300"/>
      </dsp:txXfrm>
    </dsp:sp>
    <dsp:sp modelId="{F5A6B8FC-70C2-AC4D-8698-637A3377E498}">
      <dsp:nvSpPr>
        <dsp:cNvPr id="0" name=""/>
        <dsp:cNvSpPr/>
      </dsp:nvSpPr>
      <dsp:spPr>
        <a:xfrm>
          <a:off x="320696" y="3361650"/>
          <a:ext cx="4489756" cy="50184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02" tIns="0" rIns="16970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Interpersonal</a:t>
          </a:r>
          <a:endParaRPr lang="en-US" sz="1600" b="1" kern="1200" dirty="0">
            <a:effectLst>
              <a:outerShdw blurRad="38100" dist="38100" dir="2700000" algn="tl">
                <a:srgbClr val="000000">
                  <a:alpha val="43137"/>
                </a:srgbClr>
              </a:outerShdw>
            </a:effectLst>
          </a:endParaRPr>
        </a:p>
      </dsp:txBody>
      <dsp:txXfrm>
        <a:off x="345194" y="3386148"/>
        <a:ext cx="444076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F32D-7DEA-3349-927E-5398C619DEC8}">
      <dsp:nvSpPr>
        <dsp:cNvPr id="0" name=""/>
        <dsp:cNvSpPr/>
      </dsp:nvSpPr>
      <dsp:spPr>
        <a:xfrm>
          <a:off x="0" y="510675"/>
          <a:ext cx="6269832" cy="244755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609" tIns="437388" rIns="486609"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Lack of educational and/or economic opportunities</a:t>
          </a:r>
        </a:p>
        <a:p>
          <a:pPr marL="228600" lvl="1" indent="-228600" algn="l" defTabSz="933450">
            <a:lnSpc>
              <a:spcPct val="90000"/>
            </a:lnSpc>
            <a:spcBef>
              <a:spcPct val="0"/>
            </a:spcBef>
            <a:spcAft>
              <a:spcPct val="15000"/>
            </a:spcAft>
            <a:buChar char="•"/>
          </a:pPr>
          <a:r>
            <a:rPr lang="en-US" sz="2100" kern="1200" dirty="0"/>
            <a:t>Large transient male populations</a:t>
          </a:r>
        </a:p>
        <a:p>
          <a:pPr marL="228600" lvl="1" indent="-228600" algn="l" defTabSz="933450">
            <a:lnSpc>
              <a:spcPct val="90000"/>
            </a:lnSpc>
            <a:spcBef>
              <a:spcPct val="0"/>
            </a:spcBef>
            <a:spcAft>
              <a:spcPct val="15000"/>
            </a:spcAft>
            <a:buChar char="•"/>
          </a:pPr>
          <a:r>
            <a:rPr lang="en-US" sz="2100" kern="1200" dirty="0"/>
            <a:t>Area with large and international airports</a:t>
          </a:r>
        </a:p>
        <a:p>
          <a:pPr marL="228600" lvl="1" indent="-228600" algn="l" defTabSz="933450">
            <a:lnSpc>
              <a:spcPct val="90000"/>
            </a:lnSpc>
            <a:spcBef>
              <a:spcPct val="0"/>
            </a:spcBef>
            <a:spcAft>
              <a:spcPct val="15000"/>
            </a:spcAft>
            <a:buChar char="•"/>
          </a:pPr>
          <a:r>
            <a:rPr lang="en-US" sz="2100" kern="1200" dirty="0"/>
            <a:t>Corruption</a:t>
          </a:r>
        </a:p>
        <a:p>
          <a:pPr marL="228600" lvl="1" indent="-228600" algn="l" defTabSz="933450">
            <a:lnSpc>
              <a:spcPct val="90000"/>
            </a:lnSpc>
            <a:spcBef>
              <a:spcPct val="0"/>
            </a:spcBef>
            <a:spcAft>
              <a:spcPct val="15000"/>
            </a:spcAft>
            <a:buChar char="•"/>
          </a:pPr>
          <a:r>
            <a:rPr lang="en-US" sz="2100" b="1" kern="1200" dirty="0"/>
            <a:t>Community Violence</a:t>
          </a:r>
        </a:p>
      </dsp:txBody>
      <dsp:txXfrm>
        <a:off x="0" y="510675"/>
        <a:ext cx="6269832" cy="2447550"/>
      </dsp:txXfrm>
    </dsp:sp>
    <dsp:sp modelId="{C753DDD1-3F12-7846-A23A-4CEC000EEF8F}">
      <dsp:nvSpPr>
        <dsp:cNvPr id="0" name=""/>
        <dsp:cNvSpPr/>
      </dsp:nvSpPr>
      <dsp:spPr>
        <a:xfrm>
          <a:off x="313491" y="200715"/>
          <a:ext cx="4388882" cy="6199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889" tIns="0" rIns="165889" bIns="0" numCol="1" spcCol="1270" anchor="ctr" anchorCtr="0">
          <a:noAutofit/>
        </a:bodyPr>
        <a:lstStyle/>
        <a:p>
          <a:pPr marL="0" lvl="0" indent="0" algn="l"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Community</a:t>
          </a:r>
        </a:p>
      </dsp:txBody>
      <dsp:txXfrm>
        <a:off x="343753" y="230977"/>
        <a:ext cx="4328358" cy="559396"/>
      </dsp:txXfrm>
    </dsp:sp>
    <dsp:sp modelId="{9D4DE46F-5547-E543-883C-02FB519A278A}">
      <dsp:nvSpPr>
        <dsp:cNvPr id="0" name=""/>
        <dsp:cNvSpPr/>
      </dsp:nvSpPr>
      <dsp:spPr>
        <a:xfrm>
          <a:off x="0" y="3381585"/>
          <a:ext cx="6269832" cy="2513700"/>
        </a:xfrm>
        <a:prstGeom prst="rect">
          <a:avLst/>
        </a:prstGeom>
        <a:solidFill>
          <a:schemeClr val="lt1">
            <a:alpha val="90000"/>
            <a:hueOff val="0"/>
            <a:satOff val="0"/>
            <a:lumOff val="0"/>
            <a:alphaOff val="0"/>
          </a:schemeClr>
        </a:solidFill>
        <a:ln w="1905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609" tIns="437388" rIns="48660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Glorification of pimp culture</a:t>
          </a:r>
        </a:p>
        <a:p>
          <a:pPr marL="228600" lvl="1" indent="-228600" algn="l" defTabSz="933450">
            <a:lnSpc>
              <a:spcPct val="90000"/>
            </a:lnSpc>
            <a:spcBef>
              <a:spcPct val="0"/>
            </a:spcBef>
            <a:spcAft>
              <a:spcPct val="15000"/>
            </a:spcAft>
            <a:buChar char="•"/>
          </a:pPr>
          <a:r>
            <a:rPr lang="en-US" sz="2100" kern="1200" dirty="0"/>
            <a:t>Widespread use of internet &amp; social media</a:t>
          </a:r>
        </a:p>
        <a:p>
          <a:pPr marL="228600" lvl="1" indent="-228600" algn="l" defTabSz="933450">
            <a:lnSpc>
              <a:spcPct val="90000"/>
            </a:lnSpc>
            <a:spcBef>
              <a:spcPct val="0"/>
            </a:spcBef>
            <a:spcAft>
              <a:spcPct val="15000"/>
            </a:spcAft>
            <a:buChar char="•"/>
          </a:pPr>
          <a:r>
            <a:rPr lang="en-US" sz="2100" b="1" kern="1200" dirty="0"/>
            <a:t>Political and civil unrest</a:t>
          </a:r>
        </a:p>
        <a:p>
          <a:pPr marL="228600" lvl="1" indent="-228600" algn="l" defTabSz="933450">
            <a:lnSpc>
              <a:spcPct val="90000"/>
            </a:lnSpc>
            <a:spcBef>
              <a:spcPct val="0"/>
            </a:spcBef>
            <a:spcAft>
              <a:spcPct val="15000"/>
            </a:spcAft>
            <a:buChar char="•"/>
          </a:pPr>
          <a:r>
            <a:rPr lang="en-US" sz="2100" b="1" kern="1200" dirty="0"/>
            <a:t>Gender inequalities</a:t>
          </a:r>
        </a:p>
        <a:p>
          <a:pPr marL="228600" lvl="1" indent="-228600" algn="l" defTabSz="933450">
            <a:lnSpc>
              <a:spcPct val="90000"/>
            </a:lnSpc>
            <a:spcBef>
              <a:spcPct val="0"/>
            </a:spcBef>
            <a:spcAft>
              <a:spcPct val="15000"/>
            </a:spcAft>
            <a:buChar char="•"/>
          </a:pPr>
          <a:r>
            <a:rPr lang="en-US" sz="2100" b="1" kern="1200" dirty="0"/>
            <a:t>Ethnic discrimination</a:t>
          </a:r>
        </a:p>
        <a:p>
          <a:pPr marL="228600" lvl="1" indent="-228600" algn="l" defTabSz="933450">
            <a:lnSpc>
              <a:spcPct val="90000"/>
            </a:lnSpc>
            <a:spcBef>
              <a:spcPct val="0"/>
            </a:spcBef>
            <a:spcAft>
              <a:spcPct val="15000"/>
            </a:spcAft>
            <a:buChar char="•"/>
          </a:pPr>
          <a:r>
            <a:rPr lang="en-US" sz="2100" kern="1200" dirty="0"/>
            <a:t>Natural disasters</a:t>
          </a:r>
        </a:p>
      </dsp:txBody>
      <dsp:txXfrm>
        <a:off x="0" y="3381585"/>
        <a:ext cx="6269832" cy="2513700"/>
      </dsp:txXfrm>
    </dsp:sp>
    <dsp:sp modelId="{F5A6B8FC-70C2-AC4D-8698-637A3377E498}">
      <dsp:nvSpPr>
        <dsp:cNvPr id="0" name=""/>
        <dsp:cNvSpPr/>
      </dsp:nvSpPr>
      <dsp:spPr>
        <a:xfrm>
          <a:off x="313491" y="3071625"/>
          <a:ext cx="4388882" cy="61992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889" tIns="0" rIns="165889" bIns="0" numCol="1" spcCol="1270" anchor="ctr" anchorCtr="0">
          <a:noAutofit/>
        </a:bodyPr>
        <a:lstStyle/>
        <a:p>
          <a:pPr marL="0" lvl="0" indent="0" algn="l"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Societal</a:t>
          </a:r>
          <a:r>
            <a:rPr lang="en-US" sz="2100" kern="1200" dirty="0"/>
            <a:t>	</a:t>
          </a:r>
        </a:p>
      </dsp:txBody>
      <dsp:txXfrm>
        <a:off x="343753" y="3101887"/>
        <a:ext cx="4328358"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FB3444-FCDE-0C40-846E-38E264A83221}" type="datetimeFigureOut">
              <a:rPr lang="en-US" smtClean="0"/>
              <a:t>1/13/2024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511713-4F17-BF4A-8DAF-846B0DF0B2CB}" type="slidenum">
              <a:rPr lang="en-US" smtClean="0"/>
              <a:t>‹#›</a:t>
            </a:fld>
            <a:endParaRPr lang="en-US" dirty="0"/>
          </a:p>
        </p:txBody>
      </p:sp>
    </p:spTree>
    <p:extLst>
      <p:ext uri="{BB962C8B-B14F-4D97-AF65-F5344CB8AC3E}">
        <p14:creationId xmlns:p14="http://schemas.microsoft.com/office/powerpoint/2010/main" val="104498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320A23-7BA0-4E0A-9E7A-FEE5E7625196}" type="datetimeFigureOut">
              <a:rPr lang="en-US" smtClean="0"/>
              <a:pPr/>
              <a:t>1/13/2024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5E9DC5-FA26-4C7C-8F9E-42DD79B2FF32}" type="slidenum">
              <a:rPr lang="en-US" smtClean="0"/>
              <a:pPr/>
              <a:t>‹#›</a:t>
            </a:fld>
            <a:endParaRPr lang="en-US" dirty="0"/>
          </a:p>
        </p:txBody>
      </p:sp>
    </p:spTree>
    <p:extLst>
      <p:ext uri="{BB962C8B-B14F-4D97-AF65-F5344CB8AC3E}">
        <p14:creationId xmlns:p14="http://schemas.microsoft.com/office/powerpoint/2010/main" val="35747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1</a:t>
            </a:fld>
            <a:endParaRPr lang="en-US" dirty="0"/>
          </a:p>
        </p:txBody>
      </p:sp>
    </p:spTree>
    <p:extLst>
      <p:ext uri="{BB962C8B-B14F-4D97-AF65-F5344CB8AC3E}">
        <p14:creationId xmlns:p14="http://schemas.microsoft.com/office/powerpoint/2010/main" val="120391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a:t>
            </a:r>
          </a:p>
        </p:txBody>
      </p:sp>
      <p:sp>
        <p:nvSpPr>
          <p:cNvPr id="4" name="Slide Number Placeholder 3"/>
          <p:cNvSpPr>
            <a:spLocks noGrp="1"/>
          </p:cNvSpPr>
          <p:nvPr>
            <p:ph type="sldNum" sz="quarter" idx="10"/>
          </p:nvPr>
        </p:nvSpPr>
        <p:spPr/>
        <p:txBody>
          <a:bodyPr/>
          <a:lstStyle/>
          <a:p>
            <a:fld id="{625E9DC5-FA26-4C7C-8F9E-42DD79B2FF32}" type="slidenum">
              <a:rPr lang="en-US" smtClean="0"/>
              <a:pPr/>
              <a:t>11</a:t>
            </a:fld>
            <a:endParaRPr lang="en-US" dirty="0"/>
          </a:p>
        </p:txBody>
      </p:sp>
    </p:spTree>
    <p:extLst>
      <p:ext uri="{BB962C8B-B14F-4D97-AF65-F5344CB8AC3E}">
        <p14:creationId xmlns:p14="http://schemas.microsoft.com/office/powerpoint/2010/main" val="119956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10"/>
          </p:nvPr>
        </p:nvSpPr>
        <p:spPr/>
        <p:txBody>
          <a:bodyPr/>
          <a:lstStyle/>
          <a:p>
            <a:fld id="{625E9DC5-FA26-4C7C-8F9E-42DD79B2FF32}" type="slidenum">
              <a:rPr lang="en-US" smtClean="0"/>
              <a:pPr/>
              <a:t>12</a:t>
            </a:fld>
            <a:endParaRPr lang="en-US" dirty="0"/>
          </a:p>
        </p:txBody>
      </p:sp>
    </p:spTree>
    <p:extLst>
      <p:ext uri="{BB962C8B-B14F-4D97-AF65-F5344CB8AC3E}">
        <p14:creationId xmlns:p14="http://schemas.microsoft.com/office/powerpoint/2010/main" val="15920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 then Dave –look beyond why you are there </a:t>
            </a:r>
          </a:p>
          <a:p>
            <a:endParaRPr lang="en-US" dirty="0"/>
          </a:p>
          <a:p>
            <a:r>
              <a:rPr lang="en-US" dirty="0"/>
              <a:t>Trafficking is not a “silo” phenomena.</a:t>
            </a:r>
            <a:r>
              <a:rPr lang="en-US" baseline="0" dirty="0"/>
              <a:t> We can learn so much from other fields of interpersonal violence </a:t>
            </a:r>
            <a:r>
              <a:rPr lang="en-US" dirty="0"/>
              <a:t>, substance abuse/addiction, and immigration/migrant issues  and </a:t>
            </a:r>
            <a:r>
              <a:rPr lang="en-US" baseline="0" dirty="0"/>
              <a:t>as we design systems of response for trafficking</a:t>
            </a:r>
          </a:p>
          <a:p>
            <a:r>
              <a:rPr lang="en-US" b="1" baseline="0" dirty="0"/>
              <a:t>Dave – Law Enforcement encountering these types of calls should be aware of the totality of the circumstance and not just the underlying reason for the call for service.  </a:t>
            </a:r>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13</a:t>
            </a:fld>
            <a:endParaRPr lang="en-US" dirty="0"/>
          </a:p>
        </p:txBody>
      </p:sp>
    </p:spTree>
    <p:extLst>
      <p:ext uri="{BB962C8B-B14F-4D97-AF65-F5344CB8AC3E}">
        <p14:creationId xmlns:p14="http://schemas.microsoft.com/office/powerpoint/2010/main" val="102337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Courtney  </a:t>
            </a:r>
          </a:p>
        </p:txBody>
      </p:sp>
      <p:sp>
        <p:nvSpPr>
          <p:cNvPr id="4" name="Slide Number Placeholder 3"/>
          <p:cNvSpPr>
            <a:spLocks noGrp="1"/>
          </p:cNvSpPr>
          <p:nvPr>
            <p:ph type="sldNum" sz="quarter" idx="10"/>
          </p:nvPr>
        </p:nvSpPr>
        <p:spPr/>
        <p:txBody>
          <a:bodyPr/>
          <a:lstStyle/>
          <a:p>
            <a:fld id="{625E9DC5-FA26-4C7C-8F9E-42DD79B2FF32}" type="slidenum">
              <a:rPr lang="en-US" smtClean="0"/>
              <a:pPr/>
              <a:t>14</a:t>
            </a:fld>
            <a:endParaRPr lang="en-US" dirty="0"/>
          </a:p>
        </p:txBody>
      </p:sp>
    </p:spTree>
    <p:extLst>
      <p:ext uri="{BB962C8B-B14F-4D97-AF65-F5344CB8AC3E}">
        <p14:creationId xmlns:p14="http://schemas.microsoft.com/office/powerpoint/2010/main" val="183357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1774">
              <a:spcBef>
                <a:spcPct val="0"/>
              </a:spcBef>
              <a:defRPr/>
            </a:pPr>
            <a:r>
              <a:rPr lang="en-US" altLang="x-none" sz="1000" dirty="0">
                <a:ea typeface="MS PGothic" charset="-128"/>
              </a:rPr>
              <a:t>COURTNEY</a:t>
            </a:r>
          </a:p>
          <a:p>
            <a:pPr marL="0" lvl="1" defTabSz="931774">
              <a:spcBef>
                <a:spcPct val="0"/>
              </a:spcBef>
              <a:defRPr/>
            </a:pPr>
            <a:br>
              <a:rPr lang="en-US" dirty="0"/>
            </a:br>
            <a:endParaRPr lang="en-US" altLang="x-none"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defRPr>
            </a:lvl1pPr>
            <a:lvl2pPr marL="757066" indent="-291179">
              <a:defRPr>
                <a:solidFill>
                  <a:schemeClr val="tx1"/>
                </a:solidFill>
                <a:latin typeface="Century Gothic" charset="0"/>
              </a:defRPr>
            </a:lvl2pPr>
            <a:lvl3pPr marL="1164717" indent="-232943">
              <a:defRPr>
                <a:solidFill>
                  <a:schemeClr val="tx1"/>
                </a:solidFill>
                <a:latin typeface="Century Gothic" charset="0"/>
              </a:defRPr>
            </a:lvl3pPr>
            <a:lvl4pPr marL="1630604" indent="-232943">
              <a:defRPr>
                <a:solidFill>
                  <a:schemeClr val="tx1"/>
                </a:solidFill>
                <a:latin typeface="Century Gothic" charset="0"/>
              </a:defRPr>
            </a:lvl4pPr>
            <a:lvl5pPr marL="2096491" indent="-232943">
              <a:defRPr>
                <a:solidFill>
                  <a:schemeClr val="tx1"/>
                </a:solidFill>
                <a:latin typeface="Century Gothic" charset="0"/>
              </a:defRPr>
            </a:lvl5pPr>
            <a:lvl6pPr marL="2562377" indent="-232943" eaLnBrk="0" fontAlgn="base" hangingPunct="0">
              <a:spcBef>
                <a:spcPct val="0"/>
              </a:spcBef>
              <a:spcAft>
                <a:spcPct val="0"/>
              </a:spcAft>
              <a:defRPr>
                <a:solidFill>
                  <a:schemeClr val="tx1"/>
                </a:solidFill>
                <a:latin typeface="Century Gothic" charset="0"/>
              </a:defRPr>
            </a:lvl6pPr>
            <a:lvl7pPr marL="3028264" indent="-232943" eaLnBrk="0" fontAlgn="base" hangingPunct="0">
              <a:spcBef>
                <a:spcPct val="0"/>
              </a:spcBef>
              <a:spcAft>
                <a:spcPct val="0"/>
              </a:spcAft>
              <a:defRPr>
                <a:solidFill>
                  <a:schemeClr val="tx1"/>
                </a:solidFill>
                <a:latin typeface="Century Gothic" charset="0"/>
              </a:defRPr>
            </a:lvl7pPr>
            <a:lvl8pPr marL="3494151" indent="-232943" eaLnBrk="0" fontAlgn="base" hangingPunct="0">
              <a:spcBef>
                <a:spcPct val="0"/>
              </a:spcBef>
              <a:spcAft>
                <a:spcPct val="0"/>
              </a:spcAft>
              <a:defRPr>
                <a:solidFill>
                  <a:schemeClr val="tx1"/>
                </a:solidFill>
                <a:latin typeface="Century Gothic" charset="0"/>
              </a:defRPr>
            </a:lvl8pPr>
            <a:lvl9pPr marL="3960038" indent="-232943" eaLnBrk="0" fontAlgn="base" hangingPunct="0">
              <a:spcBef>
                <a:spcPct val="0"/>
              </a:spcBef>
              <a:spcAft>
                <a:spcPct val="0"/>
              </a:spcAft>
              <a:defRPr>
                <a:solidFill>
                  <a:schemeClr val="tx1"/>
                </a:solidFill>
                <a:latin typeface="Century Gothic" charset="0"/>
              </a:defRPr>
            </a:lvl9pPr>
          </a:lstStyle>
          <a:p>
            <a:fld id="{C5D970AC-AB83-924D-9955-FF34C9049D7C}" type="slidenum">
              <a:rPr lang="en-US" altLang="x-none">
                <a:latin typeface="Calibri" charset="0"/>
              </a:rPr>
              <a:pPr/>
              <a:t>15</a:t>
            </a:fld>
            <a:endParaRPr lang="en-US" altLang="x-none" dirty="0">
              <a:latin typeface="Calibri" charset="0"/>
            </a:endParaRPr>
          </a:p>
        </p:txBody>
      </p:sp>
    </p:spTree>
    <p:extLst>
      <p:ext uri="{BB962C8B-B14F-4D97-AF65-F5344CB8AC3E}">
        <p14:creationId xmlns:p14="http://schemas.microsoft.com/office/powerpoint/2010/main" val="73350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1774">
              <a:spcBef>
                <a:spcPct val="0"/>
              </a:spcBef>
              <a:defRPr/>
            </a:pPr>
            <a:r>
              <a:rPr lang="en-US" altLang="x-none" sz="1000" dirty="0">
                <a:ea typeface="MS PGothic" charset="-128"/>
              </a:rPr>
              <a:t>COURTNEY</a:t>
            </a:r>
            <a:endParaRPr lang="en-US" altLang="x-none"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defRPr>
            </a:lvl1pPr>
            <a:lvl2pPr marL="757066" indent="-291179">
              <a:defRPr>
                <a:solidFill>
                  <a:schemeClr val="tx1"/>
                </a:solidFill>
                <a:latin typeface="Century Gothic" charset="0"/>
              </a:defRPr>
            </a:lvl2pPr>
            <a:lvl3pPr marL="1164717" indent="-232943">
              <a:defRPr>
                <a:solidFill>
                  <a:schemeClr val="tx1"/>
                </a:solidFill>
                <a:latin typeface="Century Gothic" charset="0"/>
              </a:defRPr>
            </a:lvl3pPr>
            <a:lvl4pPr marL="1630604" indent="-232943">
              <a:defRPr>
                <a:solidFill>
                  <a:schemeClr val="tx1"/>
                </a:solidFill>
                <a:latin typeface="Century Gothic" charset="0"/>
              </a:defRPr>
            </a:lvl4pPr>
            <a:lvl5pPr marL="2096491" indent="-232943">
              <a:defRPr>
                <a:solidFill>
                  <a:schemeClr val="tx1"/>
                </a:solidFill>
                <a:latin typeface="Century Gothic" charset="0"/>
              </a:defRPr>
            </a:lvl5pPr>
            <a:lvl6pPr marL="2562377" indent="-232943" eaLnBrk="0" fontAlgn="base" hangingPunct="0">
              <a:spcBef>
                <a:spcPct val="0"/>
              </a:spcBef>
              <a:spcAft>
                <a:spcPct val="0"/>
              </a:spcAft>
              <a:defRPr>
                <a:solidFill>
                  <a:schemeClr val="tx1"/>
                </a:solidFill>
                <a:latin typeface="Century Gothic" charset="0"/>
              </a:defRPr>
            </a:lvl6pPr>
            <a:lvl7pPr marL="3028264" indent="-232943" eaLnBrk="0" fontAlgn="base" hangingPunct="0">
              <a:spcBef>
                <a:spcPct val="0"/>
              </a:spcBef>
              <a:spcAft>
                <a:spcPct val="0"/>
              </a:spcAft>
              <a:defRPr>
                <a:solidFill>
                  <a:schemeClr val="tx1"/>
                </a:solidFill>
                <a:latin typeface="Century Gothic" charset="0"/>
              </a:defRPr>
            </a:lvl7pPr>
            <a:lvl8pPr marL="3494151" indent="-232943" eaLnBrk="0" fontAlgn="base" hangingPunct="0">
              <a:spcBef>
                <a:spcPct val="0"/>
              </a:spcBef>
              <a:spcAft>
                <a:spcPct val="0"/>
              </a:spcAft>
              <a:defRPr>
                <a:solidFill>
                  <a:schemeClr val="tx1"/>
                </a:solidFill>
                <a:latin typeface="Century Gothic" charset="0"/>
              </a:defRPr>
            </a:lvl8pPr>
            <a:lvl9pPr marL="3960038" indent="-232943" eaLnBrk="0" fontAlgn="base" hangingPunct="0">
              <a:spcBef>
                <a:spcPct val="0"/>
              </a:spcBef>
              <a:spcAft>
                <a:spcPct val="0"/>
              </a:spcAft>
              <a:defRPr>
                <a:solidFill>
                  <a:schemeClr val="tx1"/>
                </a:solidFill>
                <a:latin typeface="Century Gothic" charset="0"/>
              </a:defRPr>
            </a:lvl9pPr>
          </a:lstStyle>
          <a:p>
            <a:fld id="{C5D970AC-AB83-924D-9955-FF34C9049D7C}" type="slidenum">
              <a:rPr lang="en-US" altLang="x-none">
                <a:latin typeface="Calibri" charset="0"/>
              </a:rPr>
              <a:pPr/>
              <a:t>16</a:t>
            </a:fld>
            <a:endParaRPr lang="en-US" altLang="x-none" dirty="0">
              <a:latin typeface="Calibri" charset="0"/>
            </a:endParaRPr>
          </a:p>
        </p:txBody>
      </p:sp>
    </p:spTree>
    <p:extLst>
      <p:ext uri="{BB962C8B-B14F-4D97-AF65-F5344CB8AC3E}">
        <p14:creationId xmlns:p14="http://schemas.microsoft.com/office/powerpoint/2010/main" val="195178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a:ea typeface="MS PGothic" charset="-128"/>
              </a:rPr>
              <a:t>Courtney  – throwaway</a:t>
            </a:r>
            <a:r>
              <a:rPr lang="en-US" altLang="en-US" baseline="0" dirty="0">
                <a:ea typeface="MS PGothic" charset="-128"/>
              </a:rPr>
              <a:t> kids </a:t>
            </a:r>
            <a:endParaRPr lang="en-US" altLang="en-US" dirty="0">
              <a:ea typeface="MS PGothic"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defRPr>
            </a:lvl1pPr>
            <a:lvl2pPr marL="38652428" indent="-38186541">
              <a:defRPr>
                <a:solidFill>
                  <a:schemeClr val="tx1"/>
                </a:solidFill>
                <a:latin typeface="Century Gothic" charset="0"/>
              </a:defRPr>
            </a:lvl2pPr>
            <a:lvl3pPr marL="1164717" indent="-232943">
              <a:defRPr>
                <a:solidFill>
                  <a:schemeClr val="tx1"/>
                </a:solidFill>
                <a:latin typeface="Century Gothic" charset="0"/>
              </a:defRPr>
            </a:lvl3pPr>
            <a:lvl4pPr marL="1630604" indent="-232943">
              <a:defRPr>
                <a:solidFill>
                  <a:schemeClr val="tx1"/>
                </a:solidFill>
                <a:latin typeface="Century Gothic" charset="0"/>
              </a:defRPr>
            </a:lvl4pPr>
            <a:lvl5pPr marL="2096491" indent="-232943">
              <a:defRPr>
                <a:solidFill>
                  <a:schemeClr val="tx1"/>
                </a:solidFill>
                <a:latin typeface="Century Gothic" charset="0"/>
              </a:defRPr>
            </a:lvl5pPr>
            <a:lvl6pPr marL="2562377" indent="-232943" eaLnBrk="0" fontAlgn="base" hangingPunct="0">
              <a:spcBef>
                <a:spcPct val="0"/>
              </a:spcBef>
              <a:spcAft>
                <a:spcPct val="0"/>
              </a:spcAft>
              <a:defRPr>
                <a:solidFill>
                  <a:schemeClr val="tx1"/>
                </a:solidFill>
                <a:latin typeface="Century Gothic" charset="0"/>
              </a:defRPr>
            </a:lvl6pPr>
            <a:lvl7pPr marL="3028264" indent="-232943" eaLnBrk="0" fontAlgn="base" hangingPunct="0">
              <a:spcBef>
                <a:spcPct val="0"/>
              </a:spcBef>
              <a:spcAft>
                <a:spcPct val="0"/>
              </a:spcAft>
              <a:defRPr>
                <a:solidFill>
                  <a:schemeClr val="tx1"/>
                </a:solidFill>
                <a:latin typeface="Century Gothic" charset="0"/>
              </a:defRPr>
            </a:lvl7pPr>
            <a:lvl8pPr marL="3494151" indent="-232943" eaLnBrk="0" fontAlgn="base" hangingPunct="0">
              <a:spcBef>
                <a:spcPct val="0"/>
              </a:spcBef>
              <a:spcAft>
                <a:spcPct val="0"/>
              </a:spcAft>
              <a:defRPr>
                <a:solidFill>
                  <a:schemeClr val="tx1"/>
                </a:solidFill>
                <a:latin typeface="Century Gothic" charset="0"/>
              </a:defRPr>
            </a:lvl8pPr>
            <a:lvl9pPr marL="3960038" indent="-232943" eaLnBrk="0" fontAlgn="base" hangingPunct="0">
              <a:spcBef>
                <a:spcPct val="0"/>
              </a:spcBef>
              <a:spcAft>
                <a:spcPct val="0"/>
              </a:spcAft>
              <a:defRPr>
                <a:solidFill>
                  <a:schemeClr val="tx1"/>
                </a:solidFill>
                <a:latin typeface="Century Gothic" charset="0"/>
              </a:defRPr>
            </a:lvl9pPr>
          </a:lstStyle>
          <a:p>
            <a:fld id="{C7BD7C0E-909D-BE48-8DE5-180313E996FB}" type="slidenum">
              <a:rPr lang="en-US" altLang="en-US">
                <a:latin typeface="Calibri" charset="0"/>
                <a:ea typeface="MS PGothic" charset="-128"/>
              </a:rPr>
              <a:pPr/>
              <a:t>17</a:t>
            </a:fld>
            <a:endParaRPr lang="en-US" altLang="en-US" dirty="0">
              <a:latin typeface="Calibri" charset="0"/>
              <a:ea typeface="MS PGothic" charset="-128"/>
            </a:endParaRPr>
          </a:p>
        </p:txBody>
      </p:sp>
    </p:spTree>
    <p:extLst>
      <p:ext uri="{BB962C8B-B14F-4D97-AF65-F5344CB8AC3E}">
        <p14:creationId xmlns:p14="http://schemas.microsoft.com/office/powerpoint/2010/main" val="74005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dirty="0">
                <a:ea typeface="MS PGothic" charset="-128"/>
              </a:rPr>
              <a:t>Courtney</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defRPr>
            </a:lvl1pPr>
            <a:lvl2pPr marL="38652428" indent="-38186541">
              <a:defRPr>
                <a:solidFill>
                  <a:schemeClr val="tx1"/>
                </a:solidFill>
                <a:latin typeface="Century Gothic" charset="0"/>
              </a:defRPr>
            </a:lvl2pPr>
            <a:lvl3pPr marL="1164717" indent="-232943">
              <a:defRPr>
                <a:solidFill>
                  <a:schemeClr val="tx1"/>
                </a:solidFill>
                <a:latin typeface="Century Gothic" charset="0"/>
              </a:defRPr>
            </a:lvl3pPr>
            <a:lvl4pPr marL="1630604" indent="-232943">
              <a:defRPr>
                <a:solidFill>
                  <a:schemeClr val="tx1"/>
                </a:solidFill>
                <a:latin typeface="Century Gothic" charset="0"/>
              </a:defRPr>
            </a:lvl4pPr>
            <a:lvl5pPr marL="2096491" indent="-232943">
              <a:defRPr>
                <a:solidFill>
                  <a:schemeClr val="tx1"/>
                </a:solidFill>
                <a:latin typeface="Century Gothic" charset="0"/>
              </a:defRPr>
            </a:lvl5pPr>
            <a:lvl6pPr marL="2562377" indent="-232943" eaLnBrk="0" fontAlgn="base" hangingPunct="0">
              <a:spcBef>
                <a:spcPct val="0"/>
              </a:spcBef>
              <a:spcAft>
                <a:spcPct val="0"/>
              </a:spcAft>
              <a:defRPr>
                <a:solidFill>
                  <a:schemeClr val="tx1"/>
                </a:solidFill>
                <a:latin typeface="Century Gothic" charset="0"/>
              </a:defRPr>
            </a:lvl6pPr>
            <a:lvl7pPr marL="3028264" indent="-232943" eaLnBrk="0" fontAlgn="base" hangingPunct="0">
              <a:spcBef>
                <a:spcPct val="0"/>
              </a:spcBef>
              <a:spcAft>
                <a:spcPct val="0"/>
              </a:spcAft>
              <a:defRPr>
                <a:solidFill>
                  <a:schemeClr val="tx1"/>
                </a:solidFill>
                <a:latin typeface="Century Gothic" charset="0"/>
              </a:defRPr>
            </a:lvl7pPr>
            <a:lvl8pPr marL="3494151" indent="-232943" eaLnBrk="0" fontAlgn="base" hangingPunct="0">
              <a:spcBef>
                <a:spcPct val="0"/>
              </a:spcBef>
              <a:spcAft>
                <a:spcPct val="0"/>
              </a:spcAft>
              <a:defRPr>
                <a:solidFill>
                  <a:schemeClr val="tx1"/>
                </a:solidFill>
                <a:latin typeface="Century Gothic" charset="0"/>
              </a:defRPr>
            </a:lvl8pPr>
            <a:lvl9pPr marL="3960038" indent="-232943" eaLnBrk="0" fontAlgn="base" hangingPunct="0">
              <a:spcBef>
                <a:spcPct val="0"/>
              </a:spcBef>
              <a:spcAft>
                <a:spcPct val="0"/>
              </a:spcAft>
              <a:defRPr>
                <a:solidFill>
                  <a:schemeClr val="tx1"/>
                </a:solidFill>
                <a:latin typeface="Century Gothic" charset="0"/>
              </a:defRPr>
            </a:lvl9pPr>
          </a:lstStyle>
          <a:p>
            <a:fld id="{C7BD7C0E-909D-BE48-8DE5-180313E996FB}" type="slidenum">
              <a:rPr lang="en-US" altLang="en-US">
                <a:latin typeface="Calibri" charset="0"/>
                <a:ea typeface="MS PGothic" charset="-128"/>
              </a:rPr>
              <a:pPr/>
              <a:t>18</a:t>
            </a:fld>
            <a:endParaRPr lang="en-US" altLang="en-US" dirty="0">
              <a:latin typeface="Calibri" charset="0"/>
              <a:ea typeface="MS PGothic" charset="-128"/>
            </a:endParaRPr>
          </a:p>
        </p:txBody>
      </p:sp>
    </p:spTree>
    <p:extLst>
      <p:ext uri="{BB962C8B-B14F-4D97-AF65-F5344CB8AC3E}">
        <p14:creationId xmlns:p14="http://schemas.microsoft.com/office/powerpoint/2010/main" val="80622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 then Dave</a:t>
            </a:r>
          </a:p>
          <a:p>
            <a:endParaRPr lang="en-US" dirty="0"/>
          </a:p>
          <a:p>
            <a:r>
              <a:rPr lang="en-US" b="1" dirty="0">
                <a:solidFill>
                  <a:srgbClr val="FF0000"/>
                </a:solidFill>
              </a:rPr>
              <a:t>Dave ---Note to Courtney ------This is an incredibly important slide !!!!</a:t>
            </a:r>
          </a:p>
        </p:txBody>
      </p:sp>
      <p:sp>
        <p:nvSpPr>
          <p:cNvPr id="4" name="Slide Number Placeholder 3"/>
          <p:cNvSpPr>
            <a:spLocks noGrp="1"/>
          </p:cNvSpPr>
          <p:nvPr>
            <p:ph type="sldNum" sz="quarter" idx="10"/>
          </p:nvPr>
        </p:nvSpPr>
        <p:spPr/>
        <p:txBody>
          <a:bodyPr/>
          <a:lstStyle/>
          <a:p>
            <a:fld id="{625E9DC5-FA26-4C7C-8F9E-42DD79B2FF32}" type="slidenum">
              <a:rPr lang="en-US" smtClean="0"/>
              <a:pPr/>
              <a:t>19</a:t>
            </a:fld>
            <a:endParaRPr lang="en-US" dirty="0"/>
          </a:p>
        </p:txBody>
      </p:sp>
    </p:spTree>
    <p:extLst>
      <p:ext uri="{BB962C8B-B14F-4D97-AF65-F5344CB8AC3E}">
        <p14:creationId xmlns:p14="http://schemas.microsoft.com/office/powerpoint/2010/main" val="117663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lvl="1" defTabSz="931774">
              <a:defRPr/>
            </a:pPr>
            <a:r>
              <a:rPr lang="en-US" dirty="0">
                <a:solidFill>
                  <a:schemeClr val="accent2">
                    <a:lumMod val="75000"/>
                  </a:schemeClr>
                </a:solidFill>
              </a:rPr>
              <a:t>Courtney</a:t>
            </a:r>
            <a:r>
              <a:rPr lang="en-US" baseline="0" dirty="0">
                <a:solidFill>
                  <a:schemeClr val="accent2">
                    <a:lumMod val="75000"/>
                  </a:schemeClr>
                </a:solidFill>
              </a:rPr>
              <a:t> then  Dave </a:t>
            </a:r>
          </a:p>
          <a:p>
            <a:pPr marL="0" lvl="1" defTabSz="931774">
              <a:defRPr/>
            </a:pPr>
            <a:r>
              <a:rPr lang="en-US" dirty="0">
                <a:solidFill>
                  <a:schemeClr val="accent2">
                    <a:lumMod val="75000"/>
                  </a:schemeClr>
                </a:solidFill>
              </a:rPr>
              <a:t>Example of 2 cases – how technology was used to market and monitor.  Put on victims  phone and online accounts so as to appear they were operating independently from their partner/trafficker</a:t>
            </a:r>
          </a:p>
          <a:p>
            <a:pPr marL="0" lvl="1" defTabSz="931774">
              <a:defRPr/>
            </a:pPr>
            <a:r>
              <a:rPr lang="en-US" dirty="0">
                <a:solidFill>
                  <a:schemeClr val="accent2">
                    <a:lumMod val="75000"/>
                  </a:schemeClr>
                </a:solidFill>
              </a:rPr>
              <a:t>Use</a:t>
            </a:r>
            <a:r>
              <a:rPr lang="en-US" baseline="0" dirty="0">
                <a:solidFill>
                  <a:schemeClr val="accent2">
                    <a:lumMod val="75000"/>
                  </a:schemeClr>
                </a:solidFill>
              </a:rPr>
              <a:t> of technology not only to market but also to control through monitoring, controlling movements</a:t>
            </a:r>
          </a:p>
          <a:p>
            <a:pPr marL="0" lvl="1" defTabSz="931774">
              <a:defRPr/>
            </a:pPr>
            <a:r>
              <a:rPr lang="en-US" baseline="0" dirty="0">
                <a:solidFill>
                  <a:schemeClr val="accent2">
                    <a:lumMod val="75000"/>
                  </a:schemeClr>
                </a:solidFill>
              </a:rPr>
              <a:t>Threats to disclose engagement in prostitution with ads, pornographic pictures, video.  Could mean a loss of family and community support including financial </a:t>
            </a:r>
          </a:p>
          <a:p>
            <a:pPr marL="0" lvl="1" defTabSz="931774">
              <a:defRPr/>
            </a:pPr>
            <a:r>
              <a:rPr lang="en-US" b="1" baseline="0" dirty="0">
                <a:solidFill>
                  <a:srgbClr val="FF0000"/>
                </a:solidFill>
              </a:rPr>
              <a:t>Dave – Law Enforcement should look beyond what appears to be face value.  Qualify the value of your evidence by confirming history, source, ability of person with technology, etc</a:t>
            </a:r>
            <a:r>
              <a:rPr lang="en-US" baseline="0" dirty="0">
                <a:solidFill>
                  <a:srgbClr val="FF0000"/>
                </a:solidFill>
              </a:rPr>
              <a: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25E9DC5-FA26-4C7C-8F9E-42DD79B2FF32}" type="slidenum">
              <a:rPr lang="en-US" smtClean="0"/>
              <a:pPr/>
              <a:t>20</a:t>
            </a:fld>
            <a:endParaRPr lang="en-US" dirty="0"/>
          </a:p>
        </p:txBody>
      </p:sp>
    </p:spTree>
    <p:extLst>
      <p:ext uri="{BB962C8B-B14F-4D97-AF65-F5344CB8AC3E}">
        <p14:creationId xmlns:p14="http://schemas.microsoft.com/office/powerpoint/2010/main" val="162011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2</a:t>
            </a:fld>
            <a:endParaRPr lang="en-US" dirty="0"/>
          </a:p>
        </p:txBody>
      </p:sp>
    </p:spTree>
    <p:extLst>
      <p:ext uri="{BB962C8B-B14F-4D97-AF65-F5344CB8AC3E}">
        <p14:creationId xmlns:p14="http://schemas.microsoft.com/office/powerpoint/2010/main" val="1272430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6B61F3-D7C5-4274-99A6-BE765B7FAA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4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Dave read slide </a:t>
            </a:r>
          </a:p>
        </p:txBody>
      </p:sp>
      <p:sp>
        <p:nvSpPr>
          <p:cNvPr id="4" name="Slide Number Placeholder 3"/>
          <p:cNvSpPr>
            <a:spLocks noGrp="1"/>
          </p:cNvSpPr>
          <p:nvPr>
            <p:ph type="sldNum" sz="quarter" idx="10"/>
          </p:nvPr>
        </p:nvSpPr>
        <p:spPr/>
        <p:txBody>
          <a:bodyPr/>
          <a:lstStyle/>
          <a:p>
            <a:pPr defTabSz="931774">
              <a:defRPr/>
            </a:pPr>
            <a:fld id="{625E9DC5-FA26-4C7C-8F9E-42DD79B2FF32}" type="slidenum">
              <a:rPr lang="en-US">
                <a:solidFill>
                  <a:prstClr val="black"/>
                </a:solidFill>
                <a:latin typeface="Calibri"/>
              </a:rPr>
              <a:pPr defTabSz="931774">
                <a:defRPr/>
              </a:pPr>
              <a:t>3</a:t>
            </a:fld>
            <a:endParaRPr lang="en-US" dirty="0">
              <a:solidFill>
                <a:prstClr val="black"/>
              </a:solidFill>
              <a:latin typeface="Calibri"/>
            </a:endParaRPr>
          </a:p>
        </p:txBody>
      </p:sp>
    </p:spTree>
    <p:extLst>
      <p:ext uri="{BB962C8B-B14F-4D97-AF65-F5344CB8AC3E}">
        <p14:creationId xmlns:p14="http://schemas.microsoft.com/office/powerpoint/2010/main" val="191946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 </a:t>
            </a:r>
            <a:r>
              <a:rPr lang="en-US" baseline="0" dirty="0"/>
              <a:t>  </a:t>
            </a:r>
            <a:endParaRPr lang="en-US" dirty="0"/>
          </a:p>
          <a:p>
            <a:endParaRPr lang="en-US" dirty="0"/>
          </a:p>
          <a:p>
            <a:r>
              <a:rPr lang="en-US" dirty="0"/>
              <a:t>Only girls and women</a:t>
            </a:r>
          </a:p>
          <a:p>
            <a:r>
              <a:rPr lang="en-US" dirty="0"/>
              <a:t>Traffickers are strangers</a:t>
            </a:r>
          </a:p>
          <a:p>
            <a:r>
              <a:rPr lang="en-US" dirty="0"/>
              <a:t>Only think of force</a:t>
            </a:r>
            <a:r>
              <a:rPr lang="en-US" baseline="0" dirty="0"/>
              <a:t> </a:t>
            </a:r>
          </a:p>
          <a:p>
            <a:r>
              <a:rPr lang="en-US" baseline="0" dirty="0"/>
              <a:t>Traffickers are men</a:t>
            </a:r>
            <a:endParaRPr lang="en-US" dirty="0"/>
          </a:p>
        </p:txBody>
      </p:sp>
      <p:sp>
        <p:nvSpPr>
          <p:cNvPr id="4" name="Slide Number Placeholder 3"/>
          <p:cNvSpPr>
            <a:spLocks noGrp="1"/>
          </p:cNvSpPr>
          <p:nvPr>
            <p:ph type="sldNum" sz="quarter" idx="10"/>
          </p:nvPr>
        </p:nvSpPr>
        <p:spPr/>
        <p:txBody>
          <a:bodyPr/>
          <a:lstStyle/>
          <a:p>
            <a:fld id="{625E9DC5-FA26-4C7C-8F9E-42DD79B2FF32}" type="slidenum">
              <a:rPr lang="en-US" smtClean="0"/>
              <a:pPr/>
              <a:t>4</a:t>
            </a:fld>
            <a:endParaRPr lang="en-US" dirty="0"/>
          </a:p>
        </p:txBody>
      </p:sp>
    </p:spTree>
    <p:extLst>
      <p:ext uri="{BB962C8B-B14F-4D97-AF65-F5344CB8AC3E}">
        <p14:creationId xmlns:p14="http://schemas.microsoft.com/office/powerpoint/2010/main" val="143679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a:t>
            </a:r>
          </a:p>
        </p:txBody>
      </p:sp>
      <p:sp>
        <p:nvSpPr>
          <p:cNvPr id="4" name="Slide Number Placeholder 3"/>
          <p:cNvSpPr>
            <a:spLocks noGrp="1"/>
          </p:cNvSpPr>
          <p:nvPr>
            <p:ph type="sldNum" sz="quarter" idx="10"/>
          </p:nvPr>
        </p:nvSpPr>
        <p:spPr/>
        <p:txBody>
          <a:bodyPr/>
          <a:lstStyle/>
          <a:p>
            <a:fld id="{625E9DC5-FA26-4C7C-8F9E-42DD79B2FF32}" type="slidenum">
              <a:rPr lang="en-US" smtClean="0"/>
              <a:pPr/>
              <a:t>6</a:t>
            </a:fld>
            <a:endParaRPr lang="en-US" dirty="0"/>
          </a:p>
        </p:txBody>
      </p:sp>
    </p:spTree>
    <p:extLst>
      <p:ext uri="{BB962C8B-B14F-4D97-AF65-F5344CB8AC3E}">
        <p14:creationId xmlns:p14="http://schemas.microsoft.com/office/powerpoint/2010/main" val="5931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a:t>
            </a:r>
          </a:p>
        </p:txBody>
      </p:sp>
      <p:sp>
        <p:nvSpPr>
          <p:cNvPr id="4" name="Slide Number Placeholder 3"/>
          <p:cNvSpPr>
            <a:spLocks noGrp="1"/>
          </p:cNvSpPr>
          <p:nvPr>
            <p:ph type="sldNum" sz="quarter" idx="10"/>
          </p:nvPr>
        </p:nvSpPr>
        <p:spPr/>
        <p:txBody>
          <a:bodyPr/>
          <a:lstStyle/>
          <a:p>
            <a:fld id="{625E9DC5-FA26-4C7C-8F9E-42DD79B2FF32}" type="slidenum">
              <a:rPr lang="en-US" smtClean="0"/>
              <a:pPr/>
              <a:t>7</a:t>
            </a:fld>
            <a:endParaRPr lang="en-US" dirty="0"/>
          </a:p>
        </p:txBody>
      </p:sp>
    </p:spTree>
    <p:extLst>
      <p:ext uri="{BB962C8B-B14F-4D97-AF65-F5344CB8AC3E}">
        <p14:creationId xmlns:p14="http://schemas.microsoft.com/office/powerpoint/2010/main" val="4519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Courtney</a:t>
            </a:r>
          </a:p>
        </p:txBody>
      </p:sp>
      <p:sp>
        <p:nvSpPr>
          <p:cNvPr id="4" name="Slide Number Placeholder 3"/>
          <p:cNvSpPr>
            <a:spLocks noGrp="1"/>
          </p:cNvSpPr>
          <p:nvPr>
            <p:ph type="sldNum" sz="quarter" idx="10"/>
          </p:nvPr>
        </p:nvSpPr>
        <p:spPr/>
        <p:txBody>
          <a:bodyPr/>
          <a:lstStyle/>
          <a:p>
            <a:fld id="{625E9DC5-FA26-4C7C-8F9E-42DD79B2FF32}" type="slidenum">
              <a:rPr lang="en-US" smtClean="0"/>
              <a:pPr/>
              <a:t>8</a:t>
            </a:fld>
            <a:endParaRPr lang="en-US" dirty="0"/>
          </a:p>
        </p:txBody>
      </p:sp>
    </p:spTree>
    <p:extLst>
      <p:ext uri="{BB962C8B-B14F-4D97-AF65-F5344CB8AC3E}">
        <p14:creationId xmlns:p14="http://schemas.microsoft.com/office/powerpoint/2010/main" val="204503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Courtney</a:t>
            </a:r>
          </a:p>
        </p:txBody>
      </p:sp>
      <p:sp>
        <p:nvSpPr>
          <p:cNvPr id="4" name="Slide Number Placeholder 3"/>
          <p:cNvSpPr>
            <a:spLocks noGrp="1"/>
          </p:cNvSpPr>
          <p:nvPr>
            <p:ph type="sldNum" sz="quarter" idx="10"/>
          </p:nvPr>
        </p:nvSpPr>
        <p:spPr/>
        <p:txBody>
          <a:bodyPr/>
          <a:lstStyle/>
          <a:p>
            <a:fld id="{625E9DC5-FA26-4C7C-8F9E-42DD79B2FF32}" type="slidenum">
              <a:rPr lang="en-US" smtClean="0"/>
              <a:pPr/>
              <a:t>9</a:t>
            </a:fld>
            <a:endParaRPr lang="en-US" dirty="0"/>
          </a:p>
        </p:txBody>
      </p:sp>
    </p:spTree>
    <p:extLst>
      <p:ext uri="{BB962C8B-B14F-4D97-AF65-F5344CB8AC3E}">
        <p14:creationId xmlns:p14="http://schemas.microsoft.com/office/powerpoint/2010/main" val="429369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Dave</a:t>
            </a:r>
          </a:p>
          <a:p>
            <a:pPr eaLnBrk="1" hangingPunct="1">
              <a:spcBef>
                <a:spcPct val="0"/>
              </a:spcBef>
            </a:pPr>
            <a:endParaRPr lang="en-US" altLang="en-US" dirty="0"/>
          </a:p>
          <a:p>
            <a:pPr eaLnBrk="1" hangingPunct="1">
              <a:spcBef>
                <a:spcPct val="0"/>
              </a:spcBef>
            </a:pPr>
            <a:r>
              <a:rPr lang="en-US" altLang="en-US" dirty="0"/>
              <a:t>Whoever recruits, entices, harbors, transports, provides, obtains, advertises, maintains, patronizes, or solicits by any means a person;</a:t>
            </a:r>
          </a:p>
          <a:p>
            <a:pPr eaLnBrk="1" hangingPunct="1">
              <a:spcBef>
                <a:spcPct val="0"/>
              </a:spcBef>
            </a:pPr>
            <a:r>
              <a:rPr lang="en-US" altLang="en-US" dirty="0"/>
              <a:t>knowing, or in reckless disregard of the fact, that means of force, threats of force, fraud, coercion…will be used to cause the person to engage in a commercial sex act, </a:t>
            </a:r>
          </a:p>
          <a:p>
            <a:pPr eaLnBrk="1" hangingPunct="1">
              <a:spcBef>
                <a:spcPct val="0"/>
              </a:spcBef>
            </a:pPr>
            <a:r>
              <a:rPr lang="en-US" altLang="en-US" dirty="0"/>
              <a:t>or that the person has not attained the age of 18 years and will be caused to engage in a commercial sex act</a:t>
            </a:r>
          </a:p>
          <a:p>
            <a:pPr eaLnBrk="1" hangingPunct="1">
              <a:spcBef>
                <a:spcPct val="0"/>
              </a:spcBef>
            </a:pPr>
            <a:endParaRPr lang="en-US" altLang="en-US" dirty="0"/>
          </a:p>
          <a:p>
            <a:pPr eaLnBrk="1" hangingPunct="1">
              <a:spcBef>
                <a:spcPct val="0"/>
              </a:spcBef>
            </a:pPr>
            <a:r>
              <a:rPr lang="en-US" altLang="en-US" dirty="0"/>
              <a:t>except where the act constituting the violation of paragraph (1) is advertising,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defRPr>
            </a:lvl1pPr>
            <a:lvl2pPr marL="757066" indent="-291179">
              <a:defRPr>
                <a:solidFill>
                  <a:schemeClr val="tx1"/>
                </a:solidFill>
                <a:latin typeface="Century Gothic" charset="0"/>
              </a:defRPr>
            </a:lvl2pPr>
            <a:lvl3pPr marL="1164717" indent="-232943">
              <a:defRPr>
                <a:solidFill>
                  <a:schemeClr val="tx1"/>
                </a:solidFill>
                <a:latin typeface="Century Gothic" charset="0"/>
              </a:defRPr>
            </a:lvl3pPr>
            <a:lvl4pPr marL="1630604" indent="-232943">
              <a:defRPr>
                <a:solidFill>
                  <a:schemeClr val="tx1"/>
                </a:solidFill>
                <a:latin typeface="Century Gothic" charset="0"/>
              </a:defRPr>
            </a:lvl4pPr>
            <a:lvl5pPr marL="2096491" indent="-232943">
              <a:defRPr>
                <a:solidFill>
                  <a:schemeClr val="tx1"/>
                </a:solidFill>
                <a:latin typeface="Century Gothic" charset="0"/>
              </a:defRPr>
            </a:lvl5pPr>
            <a:lvl6pPr marL="2562377" indent="-232943" eaLnBrk="0" fontAlgn="base" hangingPunct="0">
              <a:spcBef>
                <a:spcPct val="0"/>
              </a:spcBef>
              <a:spcAft>
                <a:spcPct val="0"/>
              </a:spcAft>
              <a:defRPr>
                <a:solidFill>
                  <a:schemeClr val="tx1"/>
                </a:solidFill>
                <a:latin typeface="Century Gothic" charset="0"/>
              </a:defRPr>
            </a:lvl6pPr>
            <a:lvl7pPr marL="3028264" indent="-232943" eaLnBrk="0" fontAlgn="base" hangingPunct="0">
              <a:spcBef>
                <a:spcPct val="0"/>
              </a:spcBef>
              <a:spcAft>
                <a:spcPct val="0"/>
              </a:spcAft>
              <a:defRPr>
                <a:solidFill>
                  <a:schemeClr val="tx1"/>
                </a:solidFill>
                <a:latin typeface="Century Gothic" charset="0"/>
              </a:defRPr>
            </a:lvl7pPr>
            <a:lvl8pPr marL="3494151" indent="-232943" eaLnBrk="0" fontAlgn="base" hangingPunct="0">
              <a:spcBef>
                <a:spcPct val="0"/>
              </a:spcBef>
              <a:spcAft>
                <a:spcPct val="0"/>
              </a:spcAft>
              <a:defRPr>
                <a:solidFill>
                  <a:schemeClr val="tx1"/>
                </a:solidFill>
                <a:latin typeface="Century Gothic" charset="0"/>
              </a:defRPr>
            </a:lvl8pPr>
            <a:lvl9pPr marL="3960038" indent="-232943" eaLnBrk="0" fontAlgn="base" hangingPunct="0">
              <a:spcBef>
                <a:spcPct val="0"/>
              </a:spcBef>
              <a:spcAft>
                <a:spcPct val="0"/>
              </a:spcAft>
              <a:defRPr>
                <a:solidFill>
                  <a:schemeClr val="tx1"/>
                </a:solidFill>
                <a:latin typeface="Century Gothic" charset="0"/>
              </a:defRPr>
            </a:lvl9pPr>
          </a:lstStyle>
          <a:p>
            <a:fld id="{E36A4737-9C95-4241-9900-C71DF8C5A91D}" type="slidenum">
              <a:rPr lang="en-US" altLang="en-US">
                <a:latin typeface="Calibri" charset="0"/>
              </a:rPr>
              <a:pPr/>
              <a:t>10</a:t>
            </a:fld>
            <a:endParaRPr lang="en-US" altLang="en-US" dirty="0">
              <a:latin typeface="Calibri" charset="0"/>
            </a:endParaRPr>
          </a:p>
        </p:txBody>
      </p:sp>
    </p:spTree>
    <p:extLst>
      <p:ext uri="{BB962C8B-B14F-4D97-AF65-F5344CB8AC3E}">
        <p14:creationId xmlns:p14="http://schemas.microsoft.com/office/powerpoint/2010/main" val="171500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00EFD898-BB16-498C-9FDF-A553A8BB59AE}" type="datetimeFigureOut">
              <a:rPr lang="en-US" smtClean="0"/>
              <a:pPr/>
              <a:t>1/13/2024</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7B8F416-565F-4174-9332-84294438A4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Freeform 11"/>
          <p:cNvSpPr>
            <a:spLocks noChangeArrowheads="1"/>
          </p:cNvSpPr>
          <p:nvPr/>
        </p:nvSpPr>
        <p:spPr bwMode="white">
          <a:xfrm>
            <a:off x="10674372" y="4392386"/>
            <a:ext cx="1185637" cy="2160814"/>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95959"/>
              </a:solidFill>
              <a:effectLst/>
              <a:uLnTx/>
              <a:uFillTx/>
              <a:latin typeface="Book Antiqua"/>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E3F54E19-89B6-4B8C-9B5A-A33B19B45C14}"/>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flipV="1">
            <a:off x="-1" y="0"/>
            <a:ext cx="12192001" cy="6858000"/>
          </a:xfrm>
          <a:prstGeom prst="rect">
            <a:avLst/>
          </a:prstGeom>
        </p:spPr>
      </p:pic>
      <p:sp>
        <p:nvSpPr>
          <p:cNvPr id="2" name="Title 1"/>
          <p:cNvSpPr>
            <a:spLocks noGrp="1"/>
          </p:cNvSpPr>
          <p:nvPr>
            <p:ph type="ctrTitle"/>
          </p:nvPr>
        </p:nvSpPr>
        <p:spPr>
          <a:xfrm>
            <a:off x="643467" y="1873584"/>
            <a:ext cx="7052733" cy="2560320"/>
          </a:xfrm>
        </p:spPr>
        <p:txBody>
          <a:bodyPr anchor="b">
            <a:normAutofit/>
          </a:bodyPr>
          <a:lstStyle>
            <a:lvl1pPr algn="l">
              <a:defRPr sz="3000">
                <a:solidFill>
                  <a:schemeClr val="tx2"/>
                </a:solidFill>
                <a:effectLst/>
              </a:defRPr>
            </a:lvl1pPr>
          </a:lstStyle>
          <a:p>
            <a:r>
              <a:rPr lang="en-US"/>
              <a:t>Click to edit Master title style</a:t>
            </a:r>
          </a:p>
        </p:txBody>
      </p:sp>
      <p:sp>
        <p:nvSpPr>
          <p:cNvPr id="3" name="Subtitle 2"/>
          <p:cNvSpPr>
            <a:spLocks noGrp="1"/>
          </p:cNvSpPr>
          <p:nvPr>
            <p:ph type="subTitle" idx="1"/>
          </p:nvPr>
        </p:nvSpPr>
        <p:spPr>
          <a:xfrm>
            <a:off x="643467" y="4572000"/>
            <a:ext cx="7052733" cy="1600200"/>
          </a:xfrm>
        </p:spPr>
        <p:txBody>
          <a:bodyPr/>
          <a:lstStyle>
            <a:lvl1pPr marL="0" indent="0" algn="l">
              <a:spcBef>
                <a:spcPts val="900"/>
              </a:spcBef>
              <a:buNone/>
              <a:defRPr sz="180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205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noFill/>
        </p:spPr>
        <p:txBody>
          <a:bodyPr/>
          <a:lstStyle>
            <a:lvl1pPr>
              <a:defRPr sz="2100">
                <a:latin typeface="Roboto" panose="02000000000000000000" pitchFamily="2" charset="0"/>
                <a:ea typeface="Roboto" panose="02000000000000000000" pitchFamily="2" charset="0"/>
              </a:defRPr>
            </a:lvl1pPr>
            <a:lvl2pPr>
              <a:defRPr sz="1800">
                <a:latin typeface="Roboto" panose="02000000000000000000" pitchFamily="2" charset="0"/>
                <a:ea typeface="Roboto" panose="02000000000000000000" pitchFamily="2" charset="0"/>
              </a:defRPr>
            </a:lvl2pPr>
            <a:lvl3pPr>
              <a:defRPr sz="1650">
                <a:latin typeface="Roboto" panose="02000000000000000000" pitchFamily="2" charset="0"/>
                <a:ea typeface="Roboto" panose="02000000000000000000" pitchFamily="2" charset="0"/>
              </a:defRPr>
            </a:lvl3pPr>
            <a:lvl4pPr>
              <a:defRPr sz="1500">
                <a:latin typeface="Roboto" panose="02000000000000000000" pitchFamily="2" charset="0"/>
                <a:ea typeface="Roboto" panose="02000000000000000000" pitchFamily="2" charset="0"/>
              </a:defRPr>
            </a:lvl4pPr>
            <a:lvl5pPr>
              <a:defRPr sz="135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9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491989" y="1752601"/>
            <a:ext cx="5375415" cy="4869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1" y="1752600"/>
            <a:ext cx="5438361" cy="48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2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2"/>
            <a:ext cx="4572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43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9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38678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7490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Two Pictures with Captions">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Rectangle 10"/>
          <p:cNvSpPr/>
          <p:nvPr/>
        </p:nvSpPr>
        <p:spPr>
          <a:xfrm>
            <a:off x="1295400"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2" name="Rectangle 11"/>
          <p:cNvSpPr/>
          <p:nvPr/>
        </p:nvSpPr>
        <p:spPr>
          <a:xfrm>
            <a:off x="6324599"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bwMode="invGray">
          <a:xfrm>
            <a:off x="1371274"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ext Placeholder 3"/>
          <p:cNvSpPr>
            <a:spLocks noGrp="1"/>
          </p:cNvSpPr>
          <p:nvPr>
            <p:ph type="body" sz="half" idx="14"/>
          </p:nvPr>
        </p:nvSpPr>
        <p:spPr bwMode="invGray">
          <a:xfrm>
            <a:off x="6412955"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26349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Freeform 11"/>
          <p:cNvSpPr>
            <a:spLocks noChangeArrowheads="1"/>
          </p:cNvSpPr>
          <p:nvPr/>
        </p:nvSpPr>
        <p:spPr bwMode="white">
          <a:xfrm>
            <a:off x="10674372" y="4392386"/>
            <a:ext cx="1185637" cy="2160814"/>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95959"/>
              </a:solidFill>
              <a:effectLst/>
              <a:uLnTx/>
              <a:uFillTx/>
              <a:latin typeface="Book Antiqua"/>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E3F54E19-89B6-4B8C-9B5A-A33B19B45C14}"/>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flipV="1">
            <a:off x="-1" y="0"/>
            <a:ext cx="12192001" cy="6858000"/>
          </a:xfrm>
          <a:prstGeom prst="rect">
            <a:avLst/>
          </a:prstGeom>
        </p:spPr>
      </p:pic>
      <p:sp>
        <p:nvSpPr>
          <p:cNvPr id="2" name="Title 1"/>
          <p:cNvSpPr>
            <a:spLocks noGrp="1"/>
          </p:cNvSpPr>
          <p:nvPr>
            <p:ph type="ctrTitle"/>
          </p:nvPr>
        </p:nvSpPr>
        <p:spPr>
          <a:xfrm>
            <a:off x="643467" y="1873584"/>
            <a:ext cx="7052733" cy="2560320"/>
          </a:xfrm>
        </p:spPr>
        <p:txBody>
          <a:bodyPr anchor="b">
            <a:normAutofit/>
          </a:bodyPr>
          <a:lstStyle>
            <a:lvl1pPr algn="l">
              <a:defRPr sz="3000">
                <a:solidFill>
                  <a:schemeClr val="tx2"/>
                </a:solidFill>
                <a:effectLst/>
              </a:defRPr>
            </a:lvl1pPr>
          </a:lstStyle>
          <a:p>
            <a:r>
              <a:rPr lang="en-US"/>
              <a:t>Click to edit Master title style</a:t>
            </a:r>
          </a:p>
        </p:txBody>
      </p:sp>
      <p:sp>
        <p:nvSpPr>
          <p:cNvPr id="3" name="Subtitle 2"/>
          <p:cNvSpPr>
            <a:spLocks noGrp="1"/>
          </p:cNvSpPr>
          <p:nvPr>
            <p:ph type="subTitle" idx="1"/>
          </p:nvPr>
        </p:nvSpPr>
        <p:spPr>
          <a:xfrm>
            <a:off x="643467" y="4572000"/>
            <a:ext cx="7052733" cy="1600200"/>
          </a:xfrm>
        </p:spPr>
        <p:txBody>
          <a:bodyPr/>
          <a:lstStyle>
            <a:lvl1pPr marL="0" indent="0" algn="l">
              <a:spcBef>
                <a:spcPts val="900"/>
              </a:spcBef>
              <a:buNone/>
              <a:defRPr sz="1800">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1199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noFill/>
        </p:spPr>
        <p:txBody>
          <a:bodyPr/>
          <a:lstStyle>
            <a:lvl1pPr>
              <a:defRPr sz="2100">
                <a:latin typeface="Roboto" panose="02000000000000000000" pitchFamily="2" charset="0"/>
                <a:ea typeface="Roboto" panose="02000000000000000000" pitchFamily="2" charset="0"/>
              </a:defRPr>
            </a:lvl1pPr>
            <a:lvl2pPr>
              <a:defRPr sz="1800">
                <a:latin typeface="Roboto" panose="02000000000000000000" pitchFamily="2" charset="0"/>
                <a:ea typeface="Roboto" panose="02000000000000000000" pitchFamily="2" charset="0"/>
              </a:defRPr>
            </a:lvl2pPr>
            <a:lvl3pPr>
              <a:defRPr sz="1650">
                <a:latin typeface="Roboto" panose="02000000000000000000" pitchFamily="2" charset="0"/>
                <a:ea typeface="Roboto" panose="02000000000000000000" pitchFamily="2" charset="0"/>
              </a:defRPr>
            </a:lvl3pPr>
            <a:lvl4pPr>
              <a:defRPr sz="1500">
                <a:latin typeface="Roboto" panose="02000000000000000000" pitchFamily="2" charset="0"/>
                <a:ea typeface="Roboto" panose="02000000000000000000" pitchFamily="2" charset="0"/>
              </a:defRPr>
            </a:lvl4pPr>
            <a:lvl5pPr>
              <a:defRPr sz="135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7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491989" y="1752601"/>
            <a:ext cx="5375415" cy="4869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1" y="1752600"/>
            <a:ext cx="5438361" cy="486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4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2"/>
            <a:ext cx="4572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3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32958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20141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wo Pictures with Captions">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Rectangle 10"/>
          <p:cNvSpPr/>
          <p:nvPr/>
        </p:nvSpPr>
        <p:spPr>
          <a:xfrm>
            <a:off x="1295400"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12" name="Rectangle 11"/>
          <p:cNvSpPr/>
          <p:nvPr/>
        </p:nvSpPr>
        <p:spPr>
          <a:xfrm>
            <a:off x="6324599"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bwMode="invGray">
          <a:xfrm>
            <a:off x="1371274"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3"/>
            <a:ext cx="4572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Text Placeholder 3"/>
          <p:cNvSpPr>
            <a:spLocks noGrp="1"/>
          </p:cNvSpPr>
          <p:nvPr>
            <p:ph type="body" sz="half" idx="14"/>
          </p:nvPr>
        </p:nvSpPr>
        <p:spPr bwMode="invGray">
          <a:xfrm>
            <a:off x="6412955" y="5333098"/>
            <a:ext cx="4420252"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295400" y="6374999"/>
            <a:ext cx="6243203" cy="274320"/>
          </a:xfrm>
          <a:prstGeom prst="rect">
            <a:avLst/>
          </a:prstGeom>
        </p:spPr>
        <p:txBody>
          <a:bodyPr/>
          <a:lstStyle/>
          <a:p>
            <a:pPr defTabSz="685800">
              <a:defRPr/>
            </a:pPr>
            <a:r>
              <a:rPr lang="en-US" sz="1350">
                <a:solidFill>
                  <a:srgbClr val="595959"/>
                </a:solidFill>
              </a:rPr>
              <a:t>Add a footer</a:t>
            </a:r>
          </a:p>
        </p:txBody>
      </p:sp>
      <p:sp>
        <p:nvSpPr>
          <p:cNvPr id="5" name="Date Placeholder 4"/>
          <p:cNvSpPr>
            <a:spLocks noGrp="1"/>
          </p:cNvSpPr>
          <p:nvPr>
            <p:ph type="dt" sz="half" idx="10"/>
          </p:nvPr>
        </p:nvSpPr>
        <p:spPr>
          <a:xfrm>
            <a:off x="7791450" y="6374999"/>
            <a:ext cx="1480705" cy="274320"/>
          </a:xfrm>
          <a:prstGeom prst="rect">
            <a:avLst/>
          </a:prstGeom>
        </p:spPr>
        <p:txBody>
          <a:bodyPr/>
          <a:lstStyle/>
          <a:p>
            <a:pPr defTabSz="685800">
              <a:defRPr/>
            </a:pPr>
            <a:fld id="{A79A3335-6331-4872-A8B7-ECD55539F4D0}" type="datetimeFigureOut">
              <a:rPr lang="en-US" sz="1350" smtClean="0">
                <a:solidFill>
                  <a:srgbClr val="595959"/>
                </a:solidFill>
              </a:rPr>
              <a:pPr defTabSz="685800">
                <a:defRPr/>
              </a:pPr>
              <a:t>1/13/2024</a:t>
            </a:fld>
            <a:endParaRPr lang="en-US" sz="1350">
              <a:solidFill>
                <a:srgbClr val="595959"/>
              </a:solidFill>
            </a:endParaRPr>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pPr defTabSz="685800">
              <a:defRPr/>
            </a:pPr>
            <a:fld id="{A7F8E3F6-DE14-48B2-B2BC-6FABA9630FB8}" type="slidenum">
              <a:rPr lang="en-US" sz="1350" smtClean="0">
                <a:solidFill>
                  <a:srgbClr val="595959"/>
                </a:solidFill>
              </a:rPr>
              <a:pPr defTabSz="685800">
                <a:defRPr/>
              </a:pPr>
              <a:t>‹#›</a:t>
            </a:fld>
            <a:endParaRPr lang="en-US" sz="1350">
              <a:solidFill>
                <a:srgbClr val="595959"/>
              </a:solidFill>
            </a:endParaRPr>
          </a:p>
        </p:txBody>
      </p:sp>
    </p:spTree>
    <p:extLst>
      <p:ext uri="{BB962C8B-B14F-4D97-AF65-F5344CB8AC3E}">
        <p14:creationId xmlns:p14="http://schemas.microsoft.com/office/powerpoint/2010/main" val="41633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a:t>Click to edit Master title style</a:t>
            </a:r>
          </a:p>
        </p:txBody>
      </p:sp>
      <p:sp>
        <p:nvSpPr>
          <p:cNvPr id="3" name="Content Placeholder 2"/>
          <p:cNvSpPr>
            <a:spLocks noGrp="1"/>
          </p:cNvSpPr>
          <p:nvPr>
            <p:ph idx="1"/>
          </p:nvPr>
        </p:nvSpPr>
        <p:spPr>
          <a:xfrm>
            <a:off x="609600" y="2984768"/>
            <a:ext cx="10972800" cy="358976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
        <p:nvSpPr>
          <p:cNvPr id="7" name="Title 1">
            <a:extLst>
              <a:ext uri="{FF2B5EF4-FFF2-40B4-BE49-F238E27FC236}">
                <a16:creationId xmlns:a16="http://schemas.microsoft.com/office/drawing/2014/main" id="{E5FD4371-1553-4BBD-AB7D-1E6997C8EB9E}"/>
              </a:ext>
            </a:extLst>
          </p:cNvPr>
          <p:cNvSpPr txBox="1">
            <a:spLocks/>
          </p:cNvSpPr>
          <p:nvPr userDrawn="1"/>
        </p:nvSpPr>
        <p:spPr>
          <a:xfrm>
            <a:off x="609600" y="2247900"/>
            <a:ext cx="10972800" cy="533400"/>
          </a:xfrm>
          <a:prstGeom prst="rect">
            <a:avLst/>
          </a:prstGeom>
        </p:spPr>
        <p:txBody>
          <a:bodyPr vert="horz" anchor="ctr">
            <a:normAutofit lnSpcReduction="10000"/>
          </a:bodyPr>
          <a:lstStyle>
            <a:lvl1pPr algn="l" rtl="0" eaLnBrk="1" latinLnBrk="0" hangingPunct="1">
              <a:spcBef>
                <a:spcPct val="0"/>
              </a:spcBef>
              <a:buNone/>
              <a:defRPr kumimoji="0" sz="4000" b="1" kern="1200">
                <a:solidFill>
                  <a:schemeClr val="tx2"/>
                </a:solidFill>
                <a:latin typeface="+mj-lt"/>
                <a:ea typeface="+mj-ea"/>
                <a:cs typeface="+mj-cs"/>
              </a:defRPr>
            </a:lvl1pPr>
          </a:lstStyle>
          <a:p>
            <a:endParaRPr lang="en-US" sz="3200" dirty="0">
              <a:solidFill>
                <a:srgbClr val="0078D7"/>
              </a:solidFill>
            </a:endParaRPr>
          </a:p>
        </p:txBody>
      </p:sp>
      <p:sp>
        <p:nvSpPr>
          <p:cNvPr id="9" name="Text Placeholder 8">
            <a:extLst>
              <a:ext uri="{FF2B5EF4-FFF2-40B4-BE49-F238E27FC236}">
                <a16:creationId xmlns:a16="http://schemas.microsoft.com/office/drawing/2014/main" id="{1AA9D1B1-C830-4371-BD71-806B9916A191}"/>
              </a:ext>
            </a:extLst>
          </p:cNvPr>
          <p:cNvSpPr>
            <a:spLocks noGrp="1"/>
          </p:cNvSpPr>
          <p:nvPr>
            <p:ph type="body" sz="quarter" idx="13"/>
          </p:nvPr>
        </p:nvSpPr>
        <p:spPr>
          <a:xfrm>
            <a:off x="609600" y="2247900"/>
            <a:ext cx="10972800" cy="533400"/>
          </a:xfrm>
        </p:spPr>
        <p:txBody>
          <a:bodyPr/>
          <a:lstStyle>
            <a:lvl1pPr marL="109728" indent="0">
              <a:buNone/>
              <a:defRPr b="1">
                <a:solidFill>
                  <a:srgbClr val="0078D7"/>
                </a:solidFill>
              </a:defRPr>
            </a:lvl1pPr>
          </a:lstStyle>
          <a:p>
            <a:pPr lvl="0"/>
            <a:r>
              <a:rPr lang="en-US" dirty="0"/>
              <a:t>Click to edit Master text styles</a:t>
            </a:r>
          </a:p>
        </p:txBody>
      </p:sp>
    </p:spTree>
    <p:extLst>
      <p:ext uri="{BB962C8B-B14F-4D97-AF65-F5344CB8AC3E}">
        <p14:creationId xmlns:p14="http://schemas.microsoft.com/office/powerpoint/2010/main" val="2695116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226597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8200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908523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00361-BD46-4093-B7FC-5661D11D6A2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928390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00361-BD46-4093-B7FC-5661D11D6A26}"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172162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00361-BD46-4093-B7FC-5661D11D6A26}"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3898766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00361-BD46-4093-B7FC-5661D11D6A26}"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308003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00361-BD46-4093-B7FC-5661D11D6A2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3000863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00361-BD46-4093-B7FC-5661D11D6A2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64295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00361-BD46-4093-B7FC-5661D11D6A2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9874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dirty="0"/>
              <a:t>Click to edit Master title style</a:t>
            </a:r>
          </a:p>
        </p:txBody>
      </p:sp>
      <p:sp>
        <p:nvSpPr>
          <p:cNvPr id="3" name="Content Placeholder 2"/>
          <p:cNvSpPr>
            <a:spLocks noGrp="1"/>
          </p:cNvSpPr>
          <p:nvPr>
            <p:ph idx="1"/>
          </p:nvPr>
        </p:nvSpPr>
        <p:spPr>
          <a:xfrm>
            <a:off x="609600" y="2514600"/>
            <a:ext cx="10972800" cy="4059936"/>
          </a:xfrm>
        </p:spPr>
        <p:txBody>
          <a:bodyPr/>
          <a:lstStyle>
            <a:lvl1pPr marL="109728" indent="0">
              <a:buNone/>
              <a:defRPr b="1">
                <a:solidFill>
                  <a:srgbClr val="0078D7"/>
                </a:solidFill>
              </a:defRPr>
            </a:lvl1pPr>
          </a:lstStyle>
          <a:p>
            <a:pPr lvl="0" eaLnBrk="1" latinLnBrk="0" hangingPunct="1"/>
            <a:r>
              <a:rPr lang="en-US" dirty="0"/>
              <a:t>Click to edit Master text styles</a:t>
            </a:r>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extLst>
      <p:ext uri="{BB962C8B-B14F-4D97-AF65-F5344CB8AC3E}">
        <p14:creationId xmlns:p14="http://schemas.microsoft.com/office/powerpoint/2010/main" val="2272265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238189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3665620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2786319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125215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2919188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2650424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00361-BD46-4093-B7FC-5661D11D6A2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AF6CB-B984-4FD1-9EBC-F742B441CEDD}" type="slidenum">
              <a:rPr lang="en-US" smtClean="0"/>
              <a:t>‹#›</a:t>
            </a:fld>
            <a:endParaRPr lang="en-US"/>
          </a:p>
        </p:txBody>
      </p:sp>
    </p:spTree>
    <p:extLst>
      <p:ext uri="{BB962C8B-B14F-4D97-AF65-F5344CB8AC3E}">
        <p14:creationId xmlns:p14="http://schemas.microsoft.com/office/powerpoint/2010/main" val="264182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00EFD898-BB16-498C-9FDF-A553A8BB59AE}" type="datetimeFigureOut">
              <a:rPr lang="en-US" smtClean="0"/>
              <a:pPr/>
              <a:t>1/13/2024</a:t>
            </a:fld>
            <a:endParaRPr lang="en-US" dirty="0"/>
          </a:p>
        </p:txBody>
      </p:sp>
      <p:sp>
        <p:nvSpPr>
          <p:cNvPr id="27" name="Slide Number Placeholder 26"/>
          <p:cNvSpPr>
            <a:spLocks noGrp="1"/>
          </p:cNvSpPr>
          <p:nvPr>
            <p:ph type="sldNum" sz="quarter" idx="11"/>
          </p:nvPr>
        </p:nvSpPr>
        <p:spPr/>
        <p:txBody>
          <a:bodyPr rtlCol="0"/>
          <a:lstStyle/>
          <a:p>
            <a:fld id="{27B8F416-565F-4174-9332-84294438A41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069848"/>
          </a:xfrm>
        </p:spPr>
        <p:txBody>
          <a:bodyPr anchor="ctr"/>
          <a:lstStyle>
            <a:lvl1pPr algn="ctr">
              <a:defRPr sz="4000" b="1">
                <a:solidFill>
                  <a:schemeClr val="tx2"/>
                </a:solidFill>
              </a:defRPr>
            </a:lvl1pPr>
          </a:lstStyle>
          <a:p>
            <a:r>
              <a:rPr kumimoji="0" lang="en-US" dirty="0"/>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27B8F416-565F-4174-9332-84294438A4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D898-BB16-498C-9FDF-A553A8BB59AE}" type="datetimeFigureOut">
              <a:rPr lang="en-US" smtClean="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B8F416-565F-4174-9332-84294438A4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00EFD898-BB16-498C-9FDF-A553A8BB59AE}" type="datetimeFigureOut">
              <a:rPr lang="en-US" smtClean="0"/>
              <a:pPr/>
              <a:t>1/13/2024</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7B8F416-565F-4174-9332-84294438A4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42" r:id="rId3"/>
    <p:sldLayoutId id="214748374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66E74B9-DAF3-4790-8FD9-4B22D0BE7EE4}"/>
              </a:ext>
            </a:extLst>
          </p:cNvPr>
          <p:cNvPicPr>
            <a:picLocks noChangeAspect="1"/>
          </p:cNvPicPr>
          <p:nvPr userDrawn="1"/>
        </p:nvPicPr>
        <p:blipFill>
          <a:blip r:embed="rId10">
            <a:alphaModFix amt="20000"/>
            <a:extLst>
              <a:ext uri="{28A0092B-C50C-407E-A947-70E740481C1C}">
                <a14:useLocalDpi xmlns:a14="http://schemas.microsoft.com/office/drawing/2010/main"/>
              </a:ext>
            </a:extLst>
          </a:blip>
          <a:stretch>
            <a:fillRect/>
          </a:stretch>
        </p:blipFill>
        <p:spPr>
          <a:xfrm flipV="1">
            <a:off x="1" y="-41092"/>
            <a:ext cx="12192001" cy="6858000"/>
          </a:xfrm>
          <a:prstGeom prst="rect">
            <a:avLst/>
          </a:prstGeom>
        </p:spPr>
      </p:pic>
      <p:sp>
        <p:nvSpPr>
          <p:cNvPr id="7" name="Rectangle 6"/>
          <p:cNvSpPr/>
          <p:nvPr userDrawn="1"/>
        </p:nvSpPr>
        <p:spPr bwMode="white">
          <a:xfrm>
            <a:off x="0" y="0"/>
            <a:ext cx="12192000" cy="1371600"/>
          </a:xfrm>
          <a:prstGeom prst="rect">
            <a:avLst/>
          </a:prstGeom>
          <a:solidFill>
            <a:srgbClr val="22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p:cNvSpPr/>
          <p:nvPr userDrawn="1"/>
        </p:nvSpPr>
        <p:spPr>
          <a:xfrm>
            <a:off x="0" y="1371602"/>
            <a:ext cx="12192000" cy="82183"/>
          </a:xfrm>
          <a:prstGeom prst="rect">
            <a:avLst/>
          </a:prstGeom>
          <a:solidFill>
            <a:srgbClr val="F3B9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Placeholder 1"/>
          <p:cNvSpPr>
            <a:spLocks noGrp="1"/>
          </p:cNvSpPr>
          <p:nvPr>
            <p:ph type="title"/>
          </p:nvPr>
        </p:nvSpPr>
        <p:spPr>
          <a:xfrm>
            <a:off x="397934" y="118535"/>
            <a:ext cx="11421533" cy="117345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0"/>
            <a:ext cx="11209867" cy="485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839503" y="6542557"/>
            <a:ext cx="304892" cy="20774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B618730-4347-41F5-8F32-8AA1CC35D55A}" type="slidenum">
              <a:rPr kumimoji="0" lang="en-US" sz="750" b="0" i="0" u="none" strike="noStrike" kern="1200" cap="none" spc="0" normalizeH="0" baseline="0" noProof="0" smtClean="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807ACC-295B-4DB9-A8B6-566FE79688E8}"/>
              </a:ext>
            </a:extLst>
          </p:cNvPr>
          <p:cNvSpPr/>
          <p:nvPr userDrawn="1"/>
        </p:nvSpPr>
        <p:spPr>
          <a:xfrm>
            <a:off x="0" y="6775819"/>
            <a:ext cx="12192000" cy="82183"/>
          </a:xfrm>
          <a:prstGeom prst="rect">
            <a:avLst/>
          </a:prstGeom>
          <a:solidFill>
            <a:srgbClr val="5C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34226194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3300" b="1" i="0" u="none" kern="120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defRPr>
      </a:lvl1pPr>
    </p:titleStyle>
    <p:bodyStyle>
      <a:lvl1pPr marL="205740" indent="-205740" algn="l" defTabSz="685800" rtl="0" eaLnBrk="1" latinLnBrk="0" hangingPunct="1">
        <a:lnSpc>
          <a:spcPct val="100000"/>
        </a:lnSpc>
        <a:spcBef>
          <a:spcPts val="1350"/>
        </a:spcBef>
        <a:spcAft>
          <a:spcPts val="450"/>
        </a:spcAft>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11480" indent="-171450" algn="l" defTabSz="685800" rtl="0" eaLnBrk="1" latinLnBrk="0" hangingPunct="1">
        <a:lnSpc>
          <a:spcPct val="100000"/>
        </a:lnSpc>
        <a:spcBef>
          <a:spcPts val="750"/>
        </a:spcBef>
        <a:spcAft>
          <a:spcPts val="450"/>
        </a:spcAft>
        <a:buFont typeface="Arial" panose="020B0604020202020204" pitchFamily="34" charset="0"/>
        <a:buChar char="•"/>
        <a:defRPr sz="1650"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617220" indent="-171450" algn="l" defTabSz="685800" rtl="0" eaLnBrk="1" latinLnBrk="0" hangingPunct="1">
        <a:lnSpc>
          <a:spcPct val="100000"/>
        </a:lnSpc>
        <a:spcBef>
          <a:spcPts val="600"/>
        </a:spcBef>
        <a:spcAft>
          <a:spcPts val="450"/>
        </a:spcAft>
        <a:buFont typeface="Arial" panose="020B0604020202020204" pitchFamily="34" charset="0"/>
        <a:buChar char="•"/>
        <a:defRPr sz="1500"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822960" indent="-171450" algn="l" defTabSz="685800" rtl="0" eaLnBrk="1" latinLnBrk="0" hangingPunct="1">
        <a:lnSpc>
          <a:spcPct val="100000"/>
        </a:lnSpc>
        <a:spcBef>
          <a:spcPts val="600"/>
        </a:spcBef>
        <a:spcAft>
          <a:spcPts val="450"/>
        </a:spcAft>
        <a:buFont typeface="Arial" panose="020B0604020202020204" pitchFamily="34" charset="0"/>
        <a:buChar char="•"/>
        <a:defRPr sz="1350"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994410" indent="-171450" algn="l" defTabSz="685800" rtl="0" eaLnBrk="1" latinLnBrk="0" hangingPunct="1">
        <a:lnSpc>
          <a:spcPct val="100000"/>
        </a:lnSpc>
        <a:spcBef>
          <a:spcPts val="600"/>
        </a:spcBef>
        <a:spcAft>
          <a:spcPts val="450"/>
        </a:spcAft>
        <a:buFont typeface="Arial" panose="020B0604020202020204" pitchFamily="34" charset="0"/>
        <a:buChar char="•"/>
        <a:defRPr sz="120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5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E74B9-DAF3-4790-8FD9-4B22D0BE7EE4}"/>
              </a:ext>
              <a:ext uri="{C183D7F6-B498-43B3-948B-1728B52AA6E4}">
                <adec:decorative xmlns:adec="http://schemas.microsoft.com/office/drawing/2017/decorative" val="1"/>
              </a:ext>
            </a:extLst>
          </p:cNvPr>
          <p:cNvPicPr>
            <a:picLocks noChangeAspect="1"/>
          </p:cNvPicPr>
          <p:nvPr userDrawn="1"/>
        </p:nvPicPr>
        <p:blipFill>
          <a:blip r:embed="rId10">
            <a:alphaModFix amt="20000"/>
            <a:extLst>
              <a:ext uri="{28A0092B-C50C-407E-A947-70E740481C1C}">
                <a14:useLocalDpi xmlns:a14="http://schemas.microsoft.com/office/drawing/2010/main"/>
              </a:ext>
            </a:extLst>
          </a:blip>
          <a:stretch>
            <a:fillRect/>
          </a:stretch>
        </p:blipFill>
        <p:spPr>
          <a:xfrm flipV="1">
            <a:off x="1" y="-41092"/>
            <a:ext cx="12192001" cy="6858000"/>
          </a:xfrm>
          <a:prstGeom prst="rect">
            <a:avLst/>
          </a:prstGeom>
        </p:spPr>
      </p:pic>
      <p:sp>
        <p:nvSpPr>
          <p:cNvPr id="7" name="Rectangle 6">
            <a:extLst>
              <a:ext uri="{C183D7F6-B498-43B3-948B-1728B52AA6E4}">
                <adec:decorative xmlns:adec="http://schemas.microsoft.com/office/drawing/2017/decorative" val="1"/>
              </a:ext>
            </a:extLst>
          </p:cNvPr>
          <p:cNvSpPr/>
          <p:nvPr userDrawn="1"/>
        </p:nvSpPr>
        <p:spPr bwMode="white">
          <a:xfrm>
            <a:off x="0" y="0"/>
            <a:ext cx="12192000" cy="1371600"/>
          </a:xfrm>
          <a:prstGeom prst="rect">
            <a:avLst/>
          </a:prstGeom>
          <a:solidFill>
            <a:srgbClr val="22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a:extLst>
              <a:ext uri="{C183D7F6-B498-43B3-948B-1728B52AA6E4}">
                <adec:decorative xmlns:adec="http://schemas.microsoft.com/office/drawing/2017/decorative" val="1"/>
              </a:ext>
            </a:extLst>
          </p:cNvPr>
          <p:cNvSpPr/>
          <p:nvPr userDrawn="1"/>
        </p:nvSpPr>
        <p:spPr>
          <a:xfrm>
            <a:off x="0" y="1371602"/>
            <a:ext cx="12192000" cy="82183"/>
          </a:xfrm>
          <a:prstGeom prst="rect">
            <a:avLst/>
          </a:prstGeom>
          <a:solidFill>
            <a:srgbClr val="F3B9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
        <p:nvSpPr>
          <p:cNvPr id="2" name="Title Placeholder 1"/>
          <p:cNvSpPr>
            <a:spLocks noGrp="1"/>
          </p:cNvSpPr>
          <p:nvPr>
            <p:ph type="title"/>
          </p:nvPr>
        </p:nvSpPr>
        <p:spPr>
          <a:xfrm>
            <a:off x="397934" y="118535"/>
            <a:ext cx="11421533" cy="117345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0"/>
            <a:ext cx="11209867" cy="485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839503" y="6542557"/>
            <a:ext cx="304892" cy="20774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B618730-4347-41F5-8F32-8AA1CC35D55A}" type="slidenum">
              <a:rPr kumimoji="0" lang="en-US" sz="750" b="0" i="0" u="none" strike="noStrike" kern="1200" cap="none" spc="0" normalizeH="0" baseline="0" noProof="0" smtClean="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807ACC-295B-4DB9-A8B6-566FE79688E8}"/>
              </a:ext>
              <a:ext uri="{C183D7F6-B498-43B3-948B-1728B52AA6E4}">
                <adec:decorative xmlns:adec="http://schemas.microsoft.com/office/drawing/2017/decorative" val="1"/>
              </a:ext>
            </a:extLst>
          </p:cNvPr>
          <p:cNvSpPr/>
          <p:nvPr userDrawn="1"/>
        </p:nvSpPr>
        <p:spPr>
          <a:xfrm>
            <a:off x="0" y="6775819"/>
            <a:ext cx="12192000" cy="82183"/>
          </a:xfrm>
          <a:prstGeom prst="rect">
            <a:avLst/>
          </a:prstGeom>
          <a:solidFill>
            <a:srgbClr val="5C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37028597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3300" b="1" i="0" u="none" kern="120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defRPr>
      </a:lvl1pPr>
    </p:titleStyle>
    <p:bodyStyle>
      <a:lvl1pPr marL="205740" indent="-205740" algn="l" defTabSz="685800" rtl="0" eaLnBrk="1" latinLnBrk="0" hangingPunct="1">
        <a:lnSpc>
          <a:spcPct val="100000"/>
        </a:lnSpc>
        <a:spcBef>
          <a:spcPts val="1350"/>
        </a:spcBef>
        <a:spcAft>
          <a:spcPts val="450"/>
        </a:spcAft>
        <a:buFont typeface="Arial" panose="020B0604020202020204" pitchFamily="34" charset="0"/>
        <a:buChar char="•"/>
        <a:defRPr sz="180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11480" indent="-171450" algn="l" defTabSz="685800" rtl="0" eaLnBrk="1" latinLnBrk="0" hangingPunct="1">
        <a:lnSpc>
          <a:spcPct val="100000"/>
        </a:lnSpc>
        <a:spcBef>
          <a:spcPts val="750"/>
        </a:spcBef>
        <a:spcAft>
          <a:spcPts val="450"/>
        </a:spcAft>
        <a:buFont typeface="Arial" panose="020B0604020202020204" pitchFamily="34" charset="0"/>
        <a:buChar char="•"/>
        <a:defRPr sz="1650" kern="1200">
          <a:solidFill>
            <a:schemeClr val="tx2"/>
          </a:solidFill>
          <a:latin typeface="Roboto" panose="02000000000000000000" pitchFamily="2" charset="0"/>
          <a:ea typeface="Roboto" panose="02000000000000000000" pitchFamily="2" charset="0"/>
          <a:cs typeface="Roboto" panose="02000000000000000000" pitchFamily="2" charset="0"/>
        </a:defRPr>
      </a:lvl2pPr>
      <a:lvl3pPr marL="617220" indent="-171450" algn="l" defTabSz="685800" rtl="0" eaLnBrk="1" latinLnBrk="0" hangingPunct="1">
        <a:lnSpc>
          <a:spcPct val="100000"/>
        </a:lnSpc>
        <a:spcBef>
          <a:spcPts val="600"/>
        </a:spcBef>
        <a:spcAft>
          <a:spcPts val="450"/>
        </a:spcAft>
        <a:buFont typeface="Arial" panose="020B0604020202020204" pitchFamily="34" charset="0"/>
        <a:buChar char="•"/>
        <a:defRPr sz="1500" kern="12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822960" indent="-171450" algn="l" defTabSz="685800" rtl="0" eaLnBrk="1" latinLnBrk="0" hangingPunct="1">
        <a:lnSpc>
          <a:spcPct val="100000"/>
        </a:lnSpc>
        <a:spcBef>
          <a:spcPts val="600"/>
        </a:spcBef>
        <a:spcAft>
          <a:spcPts val="450"/>
        </a:spcAft>
        <a:buFont typeface="Arial" panose="020B0604020202020204" pitchFamily="34" charset="0"/>
        <a:buChar char="•"/>
        <a:defRPr sz="1350" kern="1200">
          <a:solidFill>
            <a:schemeClr val="tx2"/>
          </a:solidFill>
          <a:latin typeface="Roboto" panose="02000000000000000000" pitchFamily="2" charset="0"/>
          <a:ea typeface="Roboto" panose="02000000000000000000" pitchFamily="2" charset="0"/>
          <a:cs typeface="Roboto" panose="02000000000000000000" pitchFamily="2" charset="0"/>
        </a:defRPr>
      </a:lvl4pPr>
      <a:lvl5pPr marL="994410" indent="-171450" algn="l" defTabSz="685800" rtl="0" eaLnBrk="1" latinLnBrk="0" hangingPunct="1">
        <a:lnSpc>
          <a:spcPct val="100000"/>
        </a:lnSpc>
        <a:spcBef>
          <a:spcPts val="600"/>
        </a:spcBef>
        <a:spcAft>
          <a:spcPts val="450"/>
        </a:spcAft>
        <a:buFont typeface="Arial" panose="020B0604020202020204" pitchFamily="34" charset="0"/>
        <a:buChar char="•"/>
        <a:defRPr sz="120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51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D00361-BD46-4093-B7FC-5661D11D6A26}" type="datetimeFigureOut">
              <a:rPr lang="en-US" smtClean="0"/>
              <a:t>1/13/2024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FAF6CB-B984-4FD1-9EBC-F742B441CEDD}" type="slidenum">
              <a:rPr lang="en-US" smtClean="0"/>
              <a:t>‹#›</a:t>
            </a:fld>
            <a:endParaRPr lang="en-US"/>
          </a:p>
        </p:txBody>
      </p:sp>
    </p:spTree>
    <p:extLst>
      <p:ext uri="{BB962C8B-B14F-4D97-AF65-F5344CB8AC3E}">
        <p14:creationId xmlns:p14="http://schemas.microsoft.com/office/powerpoint/2010/main" val="26642664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youtube.com/watch?v=3hLeLId8i6Q"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1"/>
            <a:ext cx="9144000" cy="2917825"/>
          </a:xfrm>
        </p:spPr>
        <p:txBody>
          <a:bodyPr>
            <a:noAutofit/>
          </a:bodyPr>
          <a:lstStyle/>
          <a:p>
            <a:pPr algn="ctr"/>
            <a:r>
              <a:rPr lang="en-US" sz="3600" i="1" dirty="0"/>
              <a:t>Human Trafficking &amp; </a:t>
            </a:r>
            <a:br>
              <a:rPr lang="en-US" sz="3600" i="1" dirty="0"/>
            </a:br>
            <a:r>
              <a:rPr lang="en-US" sz="3600" i="1" dirty="0"/>
              <a:t>Domestic Violence / Intimate Partner Violence; </a:t>
            </a:r>
            <a:br>
              <a:rPr lang="en-US" sz="3600" i="1" dirty="0"/>
            </a:br>
            <a:r>
              <a:rPr lang="en-US" sz="3600" i="1" dirty="0"/>
              <a:t> Intersectionality and the Importance of a Multidisciplinary Approach</a:t>
            </a:r>
          </a:p>
        </p:txBody>
      </p:sp>
      <p:sp>
        <p:nvSpPr>
          <p:cNvPr id="3" name="Subtitle 2"/>
          <p:cNvSpPr>
            <a:spLocks noGrp="1"/>
          </p:cNvSpPr>
          <p:nvPr>
            <p:ph type="subTitle" idx="1"/>
          </p:nvPr>
        </p:nvSpPr>
        <p:spPr>
          <a:xfrm>
            <a:off x="558042" y="4114800"/>
            <a:ext cx="8204958" cy="2514600"/>
          </a:xfrm>
        </p:spPr>
        <p:txBody>
          <a:bodyPr>
            <a:noAutofit/>
          </a:bodyPr>
          <a:lstStyle/>
          <a:p>
            <a:r>
              <a:rPr lang="en-US" sz="1800" b="1" dirty="0"/>
              <a:t>David Ryan, Chief of Police (retired)</a:t>
            </a:r>
          </a:p>
          <a:p>
            <a:r>
              <a:rPr lang="en-US" sz="1800" b="1" dirty="0"/>
              <a:t>Coordinator / Westchester Anti-Trafficking Task Force</a:t>
            </a:r>
          </a:p>
          <a:p>
            <a:r>
              <a:rPr lang="en-US" sz="1400" i="1" dirty="0"/>
              <a:t>Pound Ridge, NY</a:t>
            </a:r>
          </a:p>
          <a:p>
            <a:r>
              <a:rPr lang="en-US" sz="1400" i="1" dirty="0"/>
              <a:t>C0-Founder, Westchester County NY Anti-Trafficking Task Force</a:t>
            </a:r>
          </a:p>
          <a:p>
            <a:r>
              <a:rPr lang="en-US" sz="1400" i="1" dirty="0"/>
              <a:t>Director, Westchester County Domestic Violence High Risk Team</a:t>
            </a:r>
          </a:p>
          <a:p>
            <a:endParaRPr lang="en-US" sz="1800" b="1" dirty="0"/>
          </a:p>
        </p:txBody>
      </p:sp>
    </p:spTree>
    <p:extLst>
      <p:ext uri="{BB962C8B-B14F-4D97-AF65-F5344CB8AC3E}">
        <p14:creationId xmlns:p14="http://schemas.microsoft.com/office/powerpoint/2010/main" val="213873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en-US" dirty="0"/>
              <a:t>Purchasers as traffickers:</a:t>
            </a:r>
          </a:p>
        </p:txBody>
      </p:sp>
      <p:sp>
        <p:nvSpPr>
          <p:cNvPr id="34818" name="Content Placeholder 5"/>
          <p:cNvSpPr>
            <a:spLocks noGrp="1"/>
          </p:cNvSpPr>
          <p:nvPr>
            <p:ph idx="1"/>
          </p:nvPr>
        </p:nvSpPr>
        <p:spPr/>
        <p:txBody>
          <a:bodyPr>
            <a:normAutofit fontScale="92500" lnSpcReduction="10000"/>
          </a:bodyPr>
          <a:lstStyle/>
          <a:p>
            <a:r>
              <a:rPr lang="en-US" altLang="en-US" dirty="0"/>
              <a:t>Whoever recruits…obtains, advertises, patronizes, or solicits a person;</a:t>
            </a:r>
          </a:p>
          <a:p>
            <a:pPr marL="857250" lvl="1" indent="-514350">
              <a:buFont typeface="+mj-lt"/>
              <a:buAutoNum type="arabicPeriod"/>
            </a:pPr>
            <a:r>
              <a:rPr lang="en-US" altLang="en-US" b="1" dirty="0"/>
              <a:t>Knowing, or in reckless disregard of fact that force, threats of force, fraud, coercion…used to cause the person to engage in a commercial sex act </a:t>
            </a:r>
          </a:p>
          <a:p>
            <a:pPr marL="857250" lvl="1" indent="-514350">
              <a:buFont typeface="+mj-lt"/>
              <a:buAutoNum type="arabicPeriod"/>
            </a:pPr>
            <a:r>
              <a:rPr lang="en-US" altLang="en-US" b="1" dirty="0"/>
              <a:t>Knowing, or in reckless disregard of fact that the person has not attained the age of 18 years and will be caused to engage in a commercial sex act</a:t>
            </a:r>
          </a:p>
          <a:p>
            <a:pPr marL="800100" lvl="1" indent="-457200"/>
            <a:endParaRPr lang="en-US" altLang="en-US" b="1" dirty="0"/>
          </a:p>
          <a:p>
            <a:r>
              <a:rPr lang="en-US" altLang="en-US" dirty="0"/>
              <a:t>Translation= Someone who pays to have sex with another person and knows, or should know based on circumstances, that the person has been forced, coerced, or are under 18		</a:t>
            </a:r>
          </a:p>
          <a:p>
            <a:pPr eaLnBrk="1" hangingPunct="1"/>
            <a:endParaRPr lang="en-US" altLang="en-US" dirty="0"/>
          </a:p>
          <a:p>
            <a:pPr eaLnBrk="1" hangingPunct="1">
              <a:buFont typeface="Wingdings 3" charset="2"/>
              <a:buNone/>
            </a:pPr>
            <a:endParaRPr lang="en-US" altLang="en-US" dirty="0"/>
          </a:p>
        </p:txBody>
      </p:sp>
    </p:spTree>
    <p:extLst>
      <p:ext uri="{BB962C8B-B14F-4D97-AF65-F5344CB8AC3E}">
        <p14:creationId xmlns:p14="http://schemas.microsoft.com/office/powerpoint/2010/main" val="13490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Offenders</a:t>
            </a:r>
          </a:p>
        </p:txBody>
      </p:sp>
      <p:sp>
        <p:nvSpPr>
          <p:cNvPr id="3" name="Content Placeholder 2"/>
          <p:cNvSpPr>
            <a:spLocks noGrp="1"/>
          </p:cNvSpPr>
          <p:nvPr>
            <p:ph idx="1"/>
          </p:nvPr>
        </p:nvSpPr>
        <p:spPr>
          <a:xfrm>
            <a:off x="609600" y="2209800"/>
            <a:ext cx="10972800" cy="4288536"/>
          </a:xfrm>
        </p:spPr>
        <p:txBody>
          <a:bodyPr>
            <a:normAutofit fontScale="85000" lnSpcReduction="20000"/>
          </a:bodyPr>
          <a:lstStyle/>
          <a:p>
            <a:pPr marL="109728" indent="0">
              <a:lnSpc>
                <a:spcPct val="120000"/>
              </a:lnSpc>
              <a:spcBef>
                <a:spcPts val="0"/>
              </a:spcBef>
              <a:buNone/>
            </a:pPr>
            <a:r>
              <a:rPr lang="en-US" sz="2600" dirty="0">
                <a:solidFill>
                  <a:schemeClr val="accent3">
                    <a:lumMod val="75000"/>
                  </a:schemeClr>
                </a:solidFill>
              </a:rPr>
              <a:t>Many sex trafficked women experience exceedingly high rates of physical &amp; sexual violence perpetrated by traffickers, partners &amp; johns</a:t>
            </a:r>
          </a:p>
          <a:p>
            <a:pPr marL="109728" indent="0">
              <a:lnSpc>
                <a:spcPct val="120000"/>
              </a:lnSpc>
              <a:spcBef>
                <a:spcPts val="0"/>
              </a:spcBef>
              <a:buNone/>
            </a:pPr>
            <a:endParaRPr lang="en-US" sz="2600" dirty="0">
              <a:solidFill>
                <a:schemeClr val="bg2">
                  <a:lumMod val="50000"/>
                </a:schemeClr>
              </a:solidFill>
            </a:endParaRPr>
          </a:p>
          <a:p>
            <a:pPr marL="109728" indent="0">
              <a:lnSpc>
                <a:spcPct val="120000"/>
              </a:lnSpc>
              <a:spcBef>
                <a:spcPts val="0"/>
              </a:spcBef>
              <a:buNone/>
            </a:pPr>
            <a:r>
              <a:rPr lang="en-US" sz="2600" dirty="0">
                <a:solidFill>
                  <a:schemeClr val="accent3">
                    <a:lumMod val="75000"/>
                  </a:schemeClr>
                </a:solidFill>
              </a:rPr>
              <a:t>A study of  adult male offenders arrested for domestic trafficking revealed that:</a:t>
            </a:r>
          </a:p>
          <a:p>
            <a:pPr marL="109728" indent="0">
              <a:lnSpc>
                <a:spcPct val="120000"/>
              </a:lnSpc>
              <a:spcBef>
                <a:spcPts val="0"/>
              </a:spcBef>
              <a:buNone/>
            </a:pPr>
            <a:endParaRPr lang="en-US" sz="2600" dirty="0">
              <a:solidFill>
                <a:schemeClr val="accent3">
                  <a:lumMod val="75000"/>
                </a:schemeClr>
              </a:solidFill>
            </a:endParaRPr>
          </a:p>
          <a:p>
            <a:pPr marL="109728" indent="0">
              <a:lnSpc>
                <a:spcPct val="120000"/>
              </a:lnSpc>
              <a:spcBef>
                <a:spcPts val="0"/>
              </a:spcBef>
              <a:spcAft>
                <a:spcPts val="600"/>
              </a:spcAft>
              <a:buNone/>
            </a:pPr>
            <a:r>
              <a:rPr lang="en-US" dirty="0">
                <a:solidFill>
                  <a:schemeClr val="bg2">
                    <a:lumMod val="50000"/>
                  </a:schemeClr>
                </a:solidFill>
              </a:rPr>
              <a:t>	</a:t>
            </a:r>
            <a:r>
              <a:rPr lang="en-US" b="0" dirty="0">
                <a:solidFill>
                  <a:srgbClr val="7030A0"/>
                </a:solidFill>
              </a:rPr>
              <a:t>71% also had a documented history of IPV</a:t>
            </a:r>
          </a:p>
          <a:p>
            <a:pPr marL="109728" indent="0">
              <a:lnSpc>
                <a:spcPct val="120000"/>
              </a:lnSpc>
              <a:spcBef>
                <a:spcPts val="0"/>
              </a:spcBef>
              <a:spcAft>
                <a:spcPts val="600"/>
              </a:spcAft>
              <a:buNone/>
            </a:pPr>
            <a:r>
              <a:rPr lang="en-US" b="0" dirty="0">
                <a:solidFill>
                  <a:srgbClr val="7030A0"/>
                </a:solidFill>
              </a:rPr>
              <a:t>	64% had a documented history of general violence</a:t>
            </a:r>
          </a:p>
          <a:p>
            <a:pPr marL="109728" indent="0">
              <a:lnSpc>
                <a:spcPct val="120000"/>
              </a:lnSpc>
              <a:spcBef>
                <a:spcPts val="0"/>
              </a:spcBef>
              <a:spcAft>
                <a:spcPts val="600"/>
              </a:spcAft>
              <a:buNone/>
            </a:pPr>
            <a:r>
              <a:rPr lang="en-US" b="0" dirty="0">
                <a:solidFill>
                  <a:srgbClr val="7030A0"/>
                </a:solidFill>
              </a:rPr>
              <a:t>	46% had a documented  history of additional sexual violence</a:t>
            </a:r>
          </a:p>
          <a:p>
            <a:pPr marL="109728" indent="0">
              <a:lnSpc>
                <a:spcPct val="120000"/>
              </a:lnSpc>
              <a:spcBef>
                <a:spcPts val="0"/>
              </a:spcBef>
              <a:spcAft>
                <a:spcPts val="600"/>
              </a:spcAft>
              <a:buNone/>
            </a:pPr>
            <a:endParaRPr lang="en-US" b="0" dirty="0">
              <a:solidFill>
                <a:srgbClr val="7030A0"/>
              </a:solidFill>
            </a:endParaRPr>
          </a:p>
          <a:p>
            <a:pPr marL="109728" indent="0">
              <a:lnSpc>
                <a:spcPct val="120000"/>
              </a:lnSpc>
              <a:spcBef>
                <a:spcPts val="0"/>
              </a:spcBef>
              <a:buNone/>
            </a:pPr>
            <a:r>
              <a:rPr lang="en-US" dirty="0">
                <a:solidFill>
                  <a:srgbClr val="7030A0"/>
                </a:solidFill>
              </a:rPr>
              <a:t>		</a:t>
            </a:r>
            <a:r>
              <a:rPr lang="en-US" dirty="0">
                <a:solidFill>
                  <a:schemeClr val="bg2">
                    <a:lumMod val="50000"/>
                  </a:schemeClr>
                </a:solidFill>
              </a:rPr>
              <a:t>					 		</a:t>
            </a:r>
            <a:r>
              <a:rPr lang="en-US" sz="2000" dirty="0">
                <a:solidFill>
                  <a:schemeClr val="bg2">
                    <a:lumMod val="75000"/>
                  </a:schemeClr>
                </a:solidFill>
              </a:rPr>
              <a:t>(Gotch, 2016)</a:t>
            </a:r>
          </a:p>
          <a:p>
            <a:pPr marL="109728" indent="0">
              <a:lnSpc>
                <a:spcPct val="120000"/>
              </a:lnSpc>
              <a:spcBef>
                <a:spcPts val="0"/>
              </a:spcBef>
              <a:buNone/>
            </a:pPr>
            <a:endParaRPr lang="en-US" dirty="0">
              <a:solidFill>
                <a:schemeClr val="bg2">
                  <a:lumMod val="50000"/>
                </a:schemeClr>
              </a:solidFill>
            </a:endParaRPr>
          </a:p>
          <a:p>
            <a:pPr marL="109728" indent="0">
              <a:lnSpc>
                <a:spcPct val="120000"/>
              </a:lnSpc>
              <a:spcBef>
                <a:spcPts val="0"/>
              </a:spcBef>
              <a:buNone/>
            </a:pPr>
            <a:endParaRPr lang="en-US" dirty="0">
              <a:solidFill>
                <a:schemeClr val="bg2">
                  <a:lumMod val="50000"/>
                </a:schemeClr>
              </a:solidFill>
            </a:endParaRPr>
          </a:p>
        </p:txBody>
      </p:sp>
    </p:spTree>
    <p:extLst>
      <p:ext uri="{BB962C8B-B14F-4D97-AF65-F5344CB8AC3E}">
        <p14:creationId xmlns:p14="http://schemas.microsoft.com/office/powerpoint/2010/main" val="102442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ea typeface="MS PGothic" charset="-128"/>
              </a:rPr>
              <a:t>Trafficking victims in the U.S. can be divided into three populations</a:t>
            </a:r>
            <a:endParaRPr lang="en-US" dirty="0"/>
          </a:p>
        </p:txBody>
      </p:sp>
      <p:sp>
        <p:nvSpPr>
          <p:cNvPr id="3" name="Content Placeholder 2"/>
          <p:cNvSpPr>
            <a:spLocks noGrp="1"/>
          </p:cNvSpPr>
          <p:nvPr>
            <p:ph idx="1"/>
          </p:nvPr>
        </p:nvSpPr>
        <p:spPr/>
        <p:txBody>
          <a:bodyPr/>
          <a:lstStyle/>
          <a:p>
            <a:pPr marL="656035" lvl="2" indent="-257175">
              <a:spcBef>
                <a:spcPts val="0"/>
              </a:spcBef>
              <a:buClr>
                <a:srgbClr val="215D77"/>
              </a:buClr>
              <a:buFont typeface="Arial" charset="0"/>
              <a:buChar char="•"/>
            </a:pPr>
            <a:endParaRPr lang="en-US" altLang="en-US" dirty="0">
              <a:solidFill>
                <a:schemeClr val="bg2">
                  <a:lumMod val="50000"/>
                </a:schemeClr>
              </a:solidFill>
              <a:ea typeface="MS PGothic" charset="-128"/>
            </a:endParaRPr>
          </a:p>
          <a:p>
            <a:pPr marL="390859" lvl="1" indent="-257175">
              <a:spcBef>
                <a:spcPts val="0"/>
              </a:spcBef>
              <a:buClr>
                <a:srgbClr val="215D77"/>
              </a:buClr>
              <a:buFont typeface="Arial" charset="0"/>
              <a:buChar char="•"/>
            </a:pPr>
            <a:r>
              <a:rPr lang="en-US" altLang="en-US" sz="2800" dirty="0">
                <a:solidFill>
                  <a:schemeClr val="bg2">
                    <a:lumMod val="50000"/>
                  </a:schemeClr>
                </a:solidFill>
                <a:ea typeface="MS PGothic" charset="-128"/>
              </a:rPr>
              <a:t>Minors (under age 18) involved in commercial sex </a:t>
            </a:r>
          </a:p>
          <a:p>
            <a:pPr marL="390859" lvl="1" indent="-257175">
              <a:spcBef>
                <a:spcPts val="0"/>
              </a:spcBef>
              <a:buClr>
                <a:srgbClr val="215D77"/>
              </a:buClr>
              <a:buFont typeface="Arial" charset="0"/>
              <a:buChar char="•"/>
            </a:pPr>
            <a:endParaRPr lang="en-US" altLang="en-US" sz="2800" dirty="0">
              <a:solidFill>
                <a:schemeClr val="bg2">
                  <a:lumMod val="50000"/>
                </a:schemeClr>
              </a:solidFill>
              <a:ea typeface="MS PGothic" charset="-128"/>
            </a:endParaRPr>
          </a:p>
          <a:p>
            <a:pPr marL="390859" lvl="1" indent="-257175">
              <a:spcBef>
                <a:spcPts val="0"/>
              </a:spcBef>
              <a:buClr>
                <a:srgbClr val="215D77"/>
              </a:buClr>
              <a:buFont typeface="Arial" charset="0"/>
              <a:buChar char="•"/>
            </a:pPr>
            <a:r>
              <a:rPr lang="en-US" altLang="en-US" sz="2800" dirty="0">
                <a:solidFill>
                  <a:schemeClr val="bg2">
                    <a:lumMod val="50000"/>
                  </a:schemeClr>
                </a:solidFill>
                <a:ea typeface="MS PGothic" charset="-128"/>
              </a:rPr>
              <a:t>Those age 18 or over involved in commercial sex via force, fraud, or coercion</a:t>
            </a:r>
          </a:p>
          <a:p>
            <a:pPr marL="390859" lvl="1" indent="-257175">
              <a:spcBef>
                <a:spcPts val="0"/>
              </a:spcBef>
              <a:buClr>
                <a:srgbClr val="215D77"/>
              </a:buClr>
              <a:buFont typeface="Arial" charset="0"/>
              <a:buChar char="•"/>
            </a:pPr>
            <a:endParaRPr lang="en-US" altLang="en-US" sz="2800" dirty="0">
              <a:solidFill>
                <a:schemeClr val="bg2">
                  <a:lumMod val="50000"/>
                </a:schemeClr>
              </a:solidFill>
              <a:ea typeface="MS PGothic" charset="-128"/>
            </a:endParaRPr>
          </a:p>
          <a:p>
            <a:pPr marL="390859" lvl="1" indent="-257175">
              <a:spcBef>
                <a:spcPts val="0"/>
              </a:spcBef>
              <a:buClr>
                <a:srgbClr val="215D77"/>
              </a:buClr>
              <a:buFont typeface="Arial" charset="0"/>
              <a:buChar char="•"/>
            </a:pPr>
            <a:r>
              <a:rPr lang="en-US" altLang="en-US" sz="2800" dirty="0">
                <a:solidFill>
                  <a:schemeClr val="bg2">
                    <a:lumMod val="50000"/>
                  </a:schemeClr>
                </a:solidFill>
                <a:ea typeface="MS PGothic" charset="-128"/>
              </a:rPr>
              <a:t>Children and adults forced to perform labor and/or services in conditions of involuntary servitude, peonage, debt bondage, or slavery, via force, fraud, or coercion </a:t>
            </a:r>
            <a:endParaRPr lang="en-US" sz="2800" dirty="0"/>
          </a:p>
        </p:txBody>
      </p:sp>
    </p:spTree>
    <p:extLst>
      <p:ext uri="{BB962C8B-B14F-4D97-AF65-F5344CB8AC3E}">
        <p14:creationId xmlns:p14="http://schemas.microsoft.com/office/powerpoint/2010/main" val="123618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bg2">
                    <a:lumMod val="50000"/>
                  </a:schemeClr>
                </a:solidFill>
              </a:rPr>
              <a:t>Intersectionality</a:t>
            </a:r>
          </a:p>
        </p:txBody>
      </p:sp>
      <p:graphicFrame>
        <p:nvGraphicFramePr>
          <p:cNvPr id="4" name="Diagram 3"/>
          <p:cNvGraphicFramePr/>
          <p:nvPr>
            <p:extLst>
              <p:ext uri="{D42A27DB-BD31-4B8C-83A1-F6EECF244321}">
                <p14:modId xmlns:p14="http://schemas.microsoft.com/office/powerpoint/2010/main" val="3239240954"/>
              </p:ext>
            </p:extLst>
          </p:nvPr>
        </p:nvGraphicFramePr>
        <p:xfrm>
          <a:off x="1676399" y="990600"/>
          <a:ext cx="9220201"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97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0" t="13187" r="52563" b="-1100"/>
          <a:stretch/>
        </p:blipFill>
        <p:spPr>
          <a:xfrm>
            <a:off x="838200" y="533400"/>
            <a:ext cx="5508885" cy="5334000"/>
          </a:xfrm>
          <a:prstGeom prst="rect">
            <a:avLst/>
          </a:prstGeom>
        </p:spPr>
      </p:pic>
      <p:pic>
        <p:nvPicPr>
          <p:cNvPr id="6" name="Picture 5"/>
          <p:cNvPicPr>
            <a:picLocks noChangeAspect="1"/>
          </p:cNvPicPr>
          <p:nvPr/>
        </p:nvPicPr>
        <p:blipFill>
          <a:blip r:embed="rId4"/>
          <a:stretch>
            <a:fillRect/>
          </a:stretch>
        </p:blipFill>
        <p:spPr>
          <a:xfrm>
            <a:off x="6334385" y="1255427"/>
            <a:ext cx="4953000" cy="5602573"/>
          </a:xfrm>
          <a:prstGeom prst="rect">
            <a:avLst/>
          </a:prstGeom>
        </p:spPr>
      </p:pic>
    </p:spTree>
    <p:extLst>
      <p:ext uri="{BB962C8B-B14F-4D97-AF65-F5344CB8AC3E}">
        <p14:creationId xmlns:p14="http://schemas.microsoft.com/office/powerpoint/2010/main" val="98613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algn="ctr"/>
            <a:r>
              <a:rPr lang="en-US" altLang="x-none" dirty="0"/>
              <a:t>The Totality of HT Victim Experience</a:t>
            </a:r>
          </a:p>
        </p:txBody>
      </p:sp>
      <p:grpSp>
        <p:nvGrpSpPr>
          <p:cNvPr id="2" name="Group 1">
            <a:extLst>
              <a:ext uri="{FF2B5EF4-FFF2-40B4-BE49-F238E27FC236}">
                <a16:creationId xmlns:a16="http://schemas.microsoft.com/office/drawing/2014/main" id="{50816EA0-1CDE-4876-A840-EE33E59FD459}"/>
              </a:ext>
            </a:extLst>
          </p:cNvPr>
          <p:cNvGrpSpPr/>
          <p:nvPr/>
        </p:nvGrpSpPr>
        <p:grpSpPr>
          <a:xfrm>
            <a:off x="1357993" y="1905000"/>
            <a:ext cx="9476014" cy="4471527"/>
            <a:chOff x="1181100" y="1981200"/>
            <a:chExt cx="9476014" cy="4471527"/>
          </a:xfrm>
        </p:grpSpPr>
        <p:sp>
          <p:nvSpPr>
            <p:cNvPr id="3" name="Rectangle 2"/>
            <p:cNvSpPr/>
            <p:nvPr/>
          </p:nvSpPr>
          <p:spPr>
            <a:xfrm>
              <a:off x="1181100" y="1981200"/>
              <a:ext cx="2857500" cy="4469606"/>
            </a:xfrm>
            <a:prstGeom prst="rect">
              <a:avLst/>
            </a:prstGeom>
            <a:gradFill>
              <a:gsLst>
                <a:gs pos="0">
                  <a:schemeClr val="accent2">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Backstory</a:t>
              </a:r>
            </a:p>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Vulnerabilities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Risk-Factors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Poly-Victimization</a:t>
              </a:r>
            </a:p>
            <a:p>
              <a:pPr algn="ctr" eaLnBrk="1" hangingPunct="1">
                <a:spcBef>
                  <a:spcPct val="0"/>
                </a:spcBef>
                <a:buClrTx/>
                <a:buSzTx/>
                <a:buFontTx/>
                <a:buNone/>
              </a:pPr>
              <a:endParaRPr lang="en-US" altLang="x-none" sz="1500" b="1" dirty="0">
                <a:latin typeface="+mn-lt"/>
                <a:ea typeface="Arial" charset="0"/>
                <a:cs typeface="Arial" charset="0"/>
              </a:endParaRPr>
            </a:p>
            <a:p>
              <a:pPr algn="ctr" eaLnBrk="1" hangingPunct="1">
                <a:spcBef>
                  <a:spcPct val="0"/>
                </a:spcBef>
                <a:buClrTx/>
                <a:buSzTx/>
                <a:buFontTx/>
                <a:buNone/>
              </a:pPr>
              <a:endParaRPr lang="en-US" altLang="x-none" sz="1500" b="1"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r>
                <a:rPr lang="en-US" altLang="x-none" sz="1350" dirty="0">
                  <a:latin typeface="+mn-lt"/>
                  <a:ea typeface="Arial" charset="0"/>
                  <a:cs typeface="Arial" charset="0"/>
                </a:rPr>
                <a:t>Recruitment stage</a:t>
              </a:r>
            </a:p>
          </p:txBody>
        </p:sp>
        <p:sp>
          <p:nvSpPr>
            <p:cNvPr id="4" name="Rectangle 3"/>
            <p:cNvSpPr/>
            <p:nvPr/>
          </p:nvSpPr>
          <p:spPr>
            <a:xfrm>
              <a:off x="4163785" y="1983121"/>
              <a:ext cx="3102429" cy="4469606"/>
            </a:xfrm>
            <a:prstGeom prst="rect">
              <a:avLst/>
            </a:prstGeom>
            <a:gradFill>
              <a:gsLst>
                <a:gs pos="0">
                  <a:schemeClr val="accent6">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Experience while trafficked</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Force </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Fraud</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Coercion</a:t>
              </a:r>
              <a:endParaRPr lang="en-US" altLang="x-none"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a:spcBef>
                  <a:spcPct val="0"/>
                </a:spcBef>
                <a:buClrTx/>
                <a:buSzTx/>
                <a:buNone/>
              </a:pPr>
              <a:endParaRPr lang="en-US" altLang="x-none" sz="1400"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a:spcBef>
                  <a:spcPct val="0"/>
                </a:spcBef>
                <a:buClrTx/>
                <a:buSzTx/>
                <a:buNone/>
              </a:pPr>
              <a:r>
                <a:rPr lang="en-US" altLang="x-none" sz="1400" dirty="0">
                  <a:latin typeface="+mn-lt"/>
                  <a:ea typeface="Arial" charset="0"/>
                  <a:cs typeface="Arial" charset="0"/>
                </a:rPr>
                <a:t>Maintenance Stage </a:t>
              </a:r>
            </a:p>
            <a:p>
              <a:pPr algn="ctr" eaLnBrk="1" hangingPunct="1">
                <a:spcBef>
                  <a:spcPct val="0"/>
                </a:spcBef>
                <a:buClrTx/>
                <a:buSzTx/>
                <a:buFontTx/>
                <a:buNone/>
              </a:pPr>
              <a:endParaRPr lang="en-US" altLang="x-none" sz="1350" b="1" dirty="0">
                <a:latin typeface="+mn-lt"/>
                <a:ea typeface="Arial" charset="0"/>
                <a:cs typeface="Arial" charset="0"/>
              </a:endParaRPr>
            </a:p>
          </p:txBody>
        </p:sp>
        <p:sp>
          <p:nvSpPr>
            <p:cNvPr id="5" name="Rectangle 4"/>
            <p:cNvSpPr/>
            <p:nvPr/>
          </p:nvSpPr>
          <p:spPr>
            <a:xfrm>
              <a:off x="7391400" y="1981200"/>
              <a:ext cx="3265714" cy="4469606"/>
            </a:xfrm>
            <a:prstGeom prst="rect">
              <a:avLst/>
            </a:prstGeom>
            <a:gradFill>
              <a:gsLst>
                <a:gs pos="0">
                  <a:schemeClr val="tx2">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6">
                <a:shade val="50000"/>
              </a:schemeClr>
            </a:lnRef>
            <a:fillRef idx="1">
              <a:schemeClr val="accent6"/>
            </a:fillRef>
            <a:effectRef idx="0">
              <a:schemeClr val="accent6"/>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Outcomes </a:t>
              </a:r>
            </a:p>
            <a:p>
              <a:pPr algn="ctr" eaLnBrk="1" hangingPunct="1">
                <a:spcBef>
                  <a:spcPct val="0"/>
                </a:spcBef>
                <a:buClrTx/>
                <a:buSzTx/>
                <a:buFontTx/>
                <a:buNone/>
              </a:pPr>
              <a:endParaRPr lang="en-US" altLang="x-none" b="1" u="sng" dirty="0">
                <a:latin typeface="+mn-lt"/>
                <a:ea typeface="Arial" charset="0"/>
                <a:cs typeface="Arial" charset="0"/>
              </a:endParaRPr>
            </a:p>
            <a:p>
              <a:pPr algn="ctr" eaLnBrk="1" hangingPunct="1">
                <a:spcBef>
                  <a:spcPct val="0"/>
                </a:spcBef>
                <a:buClrTx/>
                <a:buSzTx/>
                <a:buFontTx/>
                <a:buNone/>
              </a:pPr>
              <a:endParaRPr lang="en-US" altLang="x-none" sz="1800"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Trauma</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Coping Mechanisms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Stigma</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Disclosure </a:t>
              </a: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r>
                <a:rPr lang="en-US" altLang="x-none" sz="1350" dirty="0">
                  <a:latin typeface="+mn-lt"/>
                  <a:ea typeface="Arial" charset="0"/>
                  <a:cs typeface="Arial" charset="0"/>
                </a:rPr>
                <a:t>Maintenance stage and after rescue or escape</a:t>
              </a:r>
            </a:p>
          </p:txBody>
        </p:sp>
      </p:grpSp>
    </p:spTree>
    <p:extLst>
      <p:ext uri="{BB962C8B-B14F-4D97-AF65-F5344CB8AC3E}">
        <p14:creationId xmlns:p14="http://schemas.microsoft.com/office/powerpoint/2010/main" val="140120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algn="ctr"/>
            <a:r>
              <a:rPr lang="en-US" altLang="x-none" dirty="0"/>
              <a:t>The Totality of IPV  Victim Experience</a:t>
            </a:r>
          </a:p>
        </p:txBody>
      </p:sp>
      <p:grpSp>
        <p:nvGrpSpPr>
          <p:cNvPr id="2" name="Group 1">
            <a:extLst>
              <a:ext uri="{FF2B5EF4-FFF2-40B4-BE49-F238E27FC236}">
                <a16:creationId xmlns:a16="http://schemas.microsoft.com/office/drawing/2014/main" id="{1E4ED4CC-8A92-4F31-AEC1-81CDCBB5678C}"/>
              </a:ext>
            </a:extLst>
          </p:cNvPr>
          <p:cNvGrpSpPr/>
          <p:nvPr/>
        </p:nvGrpSpPr>
        <p:grpSpPr>
          <a:xfrm>
            <a:off x="1352552" y="1905000"/>
            <a:ext cx="9486895" cy="4469606"/>
            <a:chOff x="1175657" y="2007394"/>
            <a:chExt cx="9486895" cy="4469606"/>
          </a:xfrm>
        </p:grpSpPr>
        <p:sp>
          <p:nvSpPr>
            <p:cNvPr id="6" name="Rectangle 5">
              <a:extLst>
                <a:ext uri="{FF2B5EF4-FFF2-40B4-BE49-F238E27FC236}">
                  <a16:creationId xmlns:a16="http://schemas.microsoft.com/office/drawing/2014/main" id="{A124DF0C-81FF-429E-B5CD-5B6957EE22FE}"/>
                </a:ext>
              </a:extLst>
            </p:cNvPr>
            <p:cNvSpPr/>
            <p:nvPr/>
          </p:nvSpPr>
          <p:spPr>
            <a:xfrm>
              <a:off x="1175657" y="2007394"/>
              <a:ext cx="2857499" cy="4469606"/>
            </a:xfrm>
            <a:prstGeom prst="rect">
              <a:avLst/>
            </a:prstGeom>
            <a:gradFill>
              <a:gsLst>
                <a:gs pos="0">
                  <a:schemeClr val="accent2">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Backstory</a:t>
              </a:r>
            </a:p>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endParaRPr lang="en-US" altLang="x-none" sz="900"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Vulnerabilities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Risk-Factors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Poly-Victimization</a:t>
              </a:r>
            </a:p>
            <a:p>
              <a:pPr algn="ctr" eaLnBrk="1" hangingPunct="1">
                <a:spcBef>
                  <a:spcPct val="0"/>
                </a:spcBef>
                <a:buClrTx/>
                <a:buSzTx/>
                <a:buFontTx/>
                <a:buNone/>
              </a:pPr>
              <a:endParaRPr lang="en-US" altLang="x-none" sz="1500" b="1" dirty="0">
                <a:latin typeface="+mn-lt"/>
                <a:ea typeface="Arial" charset="0"/>
                <a:cs typeface="Arial" charset="0"/>
              </a:endParaRPr>
            </a:p>
            <a:p>
              <a:pPr algn="ctr" eaLnBrk="1" hangingPunct="1">
                <a:spcBef>
                  <a:spcPct val="0"/>
                </a:spcBef>
                <a:buClrTx/>
                <a:buSzTx/>
                <a:buFontTx/>
                <a:buNone/>
              </a:pPr>
              <a:endParaRPr lang="en-US" altLang="x-none" sz="1500" b="1"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p:txBody>
        </p:sp>
        <p:sp>
          <p:nvSpPr>
            <p:cNvPr id="7" name="Rectangle 6">
              <a:extLst>
                <a:ext uri="{FF2B5EF4-FFF2-40B4-BE49-F238E27FC236}">
                  <a16:creationId xmlns:a16="http://schemas.microsoft.com/office/drawing/2014/main" id="{CAC56AE3-5441-4313-A71E-225563DC5A5F}"/>
                </a:ext>
              </a:extLst>
            </p:cNvPr>
            <p:cNvSpPr/>
            <p:nvPr/>
          </p:nvSpPr>
          <p:spPr>
            <a:xfrm>
              <a:off x="4163783" y="2007394"/>
              <a:ext cx="3102428" cy="4469606"/>
            </a:xfrm>
            <a:prstGeom prst="rect">
              <a:avLst/>
            </a:prstGeom>
            <a:gradFill>
              <a:gsLst>
                <a:gs pos="0">
                  <a:schemeClr val="accent6">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2">
                <a:shade val="50000"/>
              </a:schemeClr>
            </a:lnRef>
            <a:fillRef idx="1">
              <a:schemeClr val="accent2"/>
            </a:fillRef>
            <a:effectRef idx="0">
              <a:schemeClr val="accent2"/>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Experience while in the relationship</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Physical Violence</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Sexual Violence</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Emotional Violence/Coercion</a:t>
              </a:r>
              <a:endParaRPr lang="en-US" altLang="x-none"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a:spcBef>
                  <a:spcPct val="0"/>
                </a:spcBef>
                <a:buClrTx/>
                <a:buSzTx/>
                <a:buNone/>
              </a:pPr>
              <a:endParaRPr lang="en-US" altLang="x-none" sz="1400"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a:spcBef>
                  <a:spcPct val="0"/>
                </a:spcBef>
                <a:buClrTx/>
                <a:buSzTx/>
                <a:buNone/>
              </a:pPr>
              <a:endParaRPr lang="en-US" altLang="x-none" sz="1400" b="1" dirty="0">
                <a:latin typeface="+mn-lt"/>
                <a:ea typeface="Arial" charset="0"/>
                <a:cs typeface="Arial" charset="0"/>
              </a:endParaRPr>
            </a:p>
            <a:p>
              <a:pPr algn="ctr" eaLnBrk="1" hangingPunct="1">
                <a:spcBef>
                  <a:spcPct val="0"/>
                </a:spcBef>
                <a:buClrTx/>
                <a:buSzTx/>
                <a:buFontTx/>
                <a:buNone/>
              </a:pPr>
              <a:endParaRPr lang="en-US" altLang="x-none" sz="1350" b="1" dirty="0">
                <a:latin typeface="+mn-lt"/>
                <a:ea typeface="Arial" charset="0"/>
                <a:cs typeface="Arial" charset="0"/>
              </a:endParaRPr>
            </a:p>
          </p:txBody>
        </p:sp>
        <p:sp>
          <p:nvSpPr>
            <p:cNvPr id="8" name="Rectangle 7">
              <a:extLst>
                <a:ext uri="{FF2B5EF4-FFF2-40B4-BE49-F238E27FC236}">
                  <a16:creationId xmlns:a16="http://schemas.microsoft.com/office/drawing/2014/main" id="{1123AA96-A044-4AEB-84A2-59CC010567A2}"/>
                </a:ext>
              </a:extLst>
            </p:cNvPr>
            <p:cNvSpPr/>
            <p:nvPr/>
          </p:nvSpPr>
          <p:spPr>
            <a:xfrm>
              <a:off x="7396838" y="2007394"/>
              <a:ext cx="3265714" cy="4469606"/>
            </a:xfrm>
            <a:prstGeom prst="rect">
              <a:avLst/>
            </a:prstGeom>
            <a:gradFill>
              <a:gsLst>
                <a:gs pos="0">
                  <a:schemeClr val="tx2">
                    <a:lumMod val="40000"/>
                    <a:lumOff val="60000"/>
                  </a:schemeClr>
                </a:gs>
                <a:gs pos="93000">
                  <a:schemeClr val="accent4">
                    <a:lumMod val="0"/>
                    <a:lumOff val="100000"/>
                  </a:schemeClr>
                </a:gs>
                <a:gs pos="100000">
                  <a:schemeClr val="accent4">
                    <a:lumMod val="100000"/>
                  </a:schemeClr>
                </a:gs>
              </a:gsLst>
              <a:path path="circle">
                <a:fillToRect l="50000" t="-80000" r="50000" b="180000"/>
              </a:path>
            </a:gradFill>
          </p:spPr>
          <p:style>
            <a:lnRef idx="2">
              <a:schemeClr val="accent6">
                <a:shade val="50000"/>
              </a:schemeClr>
            </a:lnRef>
            <a:fillRef idx="1">
              <a:schemeClr val="accent6"/>
            </a:fillRef>
            <a:effectRef idx="0">
              <a:schemeClr val="accent6"/>
            </a:effectRef>
            <a:fontRef idx="minor">
              <a:schemeClr val="lt1"/>
            </a:fontRef>
          </p:style>
          <p:txBody>
            <a:bodyPr/>
            <a:lstStyle>
              <a:lvl1pPr>
                <a:spcBef>
                  <a:spcPts val="1000"/>
                </a:spcBef>
                <a:buClr>
                  <a:schemeClr val="accent1"/>
                </a:buClr>
                <a:buSzPct val="80000"/>
                <a:buFont typeface="Wingdings 3" charset="2"/>
                <a:buChar char=""/>
                <a:defRPr sz="2000">
                  <a:solidFill>
                    <a:schemeClr val="tx1"/>
                  </a:solidFill>
                  <a:latin typeface="Century Gothic" charset="0"/>
                </a:defRPr>
              </a:lvl1pPr>
              <a:lvl2pPr marL="742950" indent="-285750">
                <a:spcBef>
                  <a:spcPts val="1000"/>
                </a:spcBef>
                <a:buClr>
                  <a:schemeClr val="accent1"/>
                </a:buClr>
                <a:buSzPct val="80000"/>
                <a:buFont typeface="Wingdings 3" charset="2"/>
                <a:buChar char=""/>
                <a:defRPr>
                  <a:solidFill>
                    <a:schemeClr val="tx1"/>
                  </a:solidFill>
                  <a:latin typeface="Century Gothic" charset="0"/>
                </a:defRPr>
              </a:lvl2pPr>
              <a:lvl3pPr marL="1143000" indent="-228600">
                <a:spcBef>
                  <a:spcPts val="1000"/>
                </a:spcBef>
                <a:buClr>
                  <a:schemeClr val="accent1"/>
                </a:buClr>
                <a:buSzPct val="80000"/>
                <a:buFont typeface="Wingdings 3" charset="2"/>
                <a:buChar char=""/>
                <a:defRPr sz="1600">
                  <a:solidFill>
                    <a:schemeClr val="tx1"/>
                  </a:solidFill>
                  <a:latin typeface="Century Gothic" charset="0"/>
                </a:defRPr>
              </a:lvl3pPr>
              <a:lvl4pPr marL="1600200" indent="-228600">
                <a:spcBef>
                  <a:spcPts val="1000"/>
                </a:spcBef>
                <a:buClr>
                  <a:schemeClr val="accent1"/>
                </a:buClr>
                <a:buSzPct val="80000"/>
                <a:buFont typeface="Wingdings 3" charset="2"/>
                <a:buChar char=""/>
                <a:defRPr sz="1400">
                  <a:solidFill>
                    <a:schemeClr val="tx1"/>
                  </a:solidFill>
                  <a:latin typeface="Century Gothic" charset="0"/>
                </a:defRPr>
              </a:lvl4pPr>
              <a:lvl5pPr marL="2057400" indent="-228600">
                <a:spcBef>
                  <a:spcPts val="1000"/>
                </a:spcBef>
                <a:buClr>
                  <a:schemeClr val="accent1"/>
                </a:buClr>
                <a:buSzPct val="80000"/>
                <a:buFont typeface="Wingdings 3" charset="2"/>
                <a:buChar char=""/>
                <a:defRPr sz="1400">
                  <a:solidFill>
                    <a:schemeClr val="tx1"/>
                  </a:solidFill>
                  <a:latin typeface="Century Gothic" charset="0"/>
                </a:defRPr>
              </a:lvl5pPr>
              <a:lvl6pPr marL="25146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6pPr>
              <a:lvl7pPr marL="29718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7pPr>
              <a:lvl8pPr marL="34290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8pPr>
              <a:lvl9pPr marL="3886200" indent="-228600" eaLnBrk="0" fontAlgn="base" hangingPunct="0">
                <a:spcBef>
                  <a:spcPts val="1000"/>
                </a:spcBef>
                <a:spcAft>
                  <a:spcPct val="0"/>
                </a:spcAft>
                <a:buClr>
                  <a:schemeClr val="accent1"/>
                </a:buClr>
                <a:buSzPct val="80000"/>
                <a:buFont typeface="Wingdings 3" charset="2"/>
                <a:buChar char=""/>
                <a:defRPr sz="1400">
                  <a:solidFill>
                    <a:schemeClr val="tx1"/>
                  </a:solidFill>
                  <a:latin typeface="Century Gothic" charset="0"/>
                </a:defRPr>
              </a:lvl9pPr>
            </a:lstStyle>
            <a:p>
              <a:pPr algn="ctr" eaLnBrk="1" hangingPunct="1">
                <a:spcBef>
                  <a:spcPct val="0"/>
                </a:spcBef>
                <a:buClrTx/>
                <a:buSzTx/>
                <a:buFontTx/>
                <a:buNone/>
              </a:pPr>
              <a:endParaRPr lang="en-US" altLang="x-none" sz="1500" b="1" u="sng" dirty="0">
                <a:latin typeface="+mn-lt"/>
                <a:ea typeface="Arial" charset="0"/>
                <a:cs typeface="Arial" charset="0"/>
              </a:endParaRPr>
            </a:p>
            <a:p>
              <a:pPr algn="ctr" eaLnBrk="1" hangingPunct="1">
                <a:spcBef>
                  <a:spcPct val="0"/>
                </a:spcBef>
                <a:buClrTx/>
                <a:buSzTx/>
                <a:buFontTx/>
                <a:buNone/>
              </a:pPr>
              <a:r>
                <a:rPr lang="en-US" altLang="x-none" b="1" u="sng" dirty="0">
                  <a:latin typeface="+mn-lt"/>
                  <a:ea typeface="Arial" charset="0"/>
                  <a:cs typeface="Arial" charset="0"/>
                </a:rPr>
                <a:t>Outcomes </a:t>
              </a:r>
            </a:p>
            <a:p>
              <a:pPr algn="ctr" eaLnBrk="1" hangingPunct="1">
                <a:spcBef>
                  <a:spcPct val="0"/>
                </a:spcBef>
                <a:buClrTx/>
                <a:buSzTx/>
                <a:buFontTx/>
                <a:buNone/>
              </a:pPr>
              <a:endParaRPr lang="en-US" altLang="x-none" b="1" u="sng" dirty="0">
                <a:latin typeface="+mn-lt"/>
                <a:ea typeface="Arial" charset="0"/>
                <a:cs typeface="Arial" charset="0"/>
              </a:endParaRPr>
            </a:p>
            <a:p>
              <a:pPr algn="ctr" eaLnBrk="1" hangingPunct="1">
                <a:spcBef>
                  <a:spcPct val="0"/>
                </a:spcBef>
                <a:buClrTx/>
                <a:buSzTx/>
                <a:buFontTx/>
                <a:buNone/>
              </a:pPr>
              <a:endParaRPr lang="en-US" altLang="x-none" sz="1800"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Trauma</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Coping Mechanisms</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Stigma</a:t>
              </a:r>
            </a:p>
            <a:p>
              <a:pPr algn="ctr" eaLnBrk="1" hangingPunct="1">
                <a:spcBef>
                  <a:spcPct val="0"/>
                </a:spcBef>
                <a:buClrTx/>
                <a:buSzTx/>
                <a:buFontTx/>
                <a:buNone/>
              </a:pPr>
              <a:endParaRPr lang="en-US" altLang="x-none" b="1" dirty="0">
                <a:latin typeface="+mn-lt"/>
                <a:ea typeface="Arial" charset="0"/>
                <a:cs typeface="Arial" charset="0"/>
              </a:endParaRPr>
            </a:p>
            <a:p>
              <a:pPr algn="ctr" eaLnBrk="1" hangingPunct="1">
                <a:spcBef>
                  <a:spcPct val="0"/>
                </a:spcBef>
                <a:buClrTx/>
                <a:buSzTx/>
                <a:buFontTx/>
                <a:buNone/>
              </a:pPr>
              <a:r>
                <a:rPr lang="en-US" altLang="x-none" b="1" dirty="0">
                  <a:latin typeface="+mn-lt"/>
                  <a:ea typeface="Arial" charset="0"/>
                  <a:cs typeface="Arial" charset="0"/>
                </a:rPr>
                <a:t>Disclosure </a:t>
              </a: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a:p>
              <a:pPr algn="ctr" eaLnBrk="1" hangingPunct="1">
                <a:spcBef>
                  <a:spcPct val="0"/>
                </a:spcBef>
                <a:buClrTx/>
                <a:buSzTx/>
                <a:buFontTx/>
                <a:buNone/>
              </a:pPr>
              <a:endParaRPr lang="en-US" altLang="x-none" sz="1350" dirty="0">
                <a:latin typeface="+mn-lt"/>
                <a:ea typeface="Arial" charset="0"/>
                <a:cs typeface="Arial" charset="0"/>
              </a:endParaRPr>
            </a:p>
          </p:txBody>
        </p:sp>
      </p:grpSp>
    </p:spTree>
    <p:extLst>
      <p:ext uri="{BB962C8B-B14F-4D97-AF65-F5344CB8AC3E}">
        <p14:creationId xmlns:p14="http://schemas.microsoft.com/office/powerpoint/2010/main" val="72970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7041" name="Title 2"/>
          <p:cNvSpPr>
            <a:spLocks noGrp="1"/>
          </p:cNvSpPr>
          <p:nvPr>
            <p:ph type="title"/>
          </p:nvPr>
        </p:nvSpPr>
        <p:spPr>
          <a:xfrm>
            <a:off x="7620000" y="1066800"/>
            <a:ext cx="4419600" cy="2931293"/>
          </a:xfrm>
        </p:spPr>
        <p:txBody>
          <a:bodyPr anchor="ctr">
            <a:normAutofit fontScale="90000"/>
          </a:bodyPr>
          <a:lstStyle/>
          <a:p>
            <a:pPr eaLnBrk="1" hangingPunct="1"/>
            <a:r>
              <a:rPr lang="en-US" altLang="en-US" dirty="0">
                <a:solidFill>
                  <a:schemeClr val="bg2">
                    <a:lumMod val="50000"/>
                  </a:schemeClr>
                </a:solidFill>
                <a:ea typeface="MS PGothic" charset="-128"/>
              </a:rPr>
              <a:t>Push Factors: Individual &amp; Interpersonal</a:t>
            </a:r>
            <a:br>
              <a:rPr lang="en-US" altLang="en-US" dirty="0">
                <a:ea typeface="MS PGothic" charset="-128"/>
              </a:rPr>
            </a:br>
            <a:r>
              <a:rPr lang="en-US" altLang="en-US" sz="3100" dirty="0">
                <a:ea typeface="MS PGothic" charset="-128"/>
              </a:rPr>
              <a:t>(Bold indicates </a:t>
            </a:r>
            <a:br>
              <a:rPr lang="en-US" altLang="en-US" sz="3100" dirty="0">
                <a:ea typeface="MS PGothic" charset="-128"/>
              </a:rPr>
            </a:br>
            <a:r>
              <a:rPr lang="en-US" altLang="en-US" sz="3100" dirty="0">
                <a:ea typeface="MS PGothic" charset="-128"/>
              </a:rPr>
              <a:t>push factors for </a:t>
            </a:r>
            <a:br>
              <a:rPr lang="en-US" altLang="en-US" sz="3100" dirty="0">
                <a:ea typeface="MS PGothic" charset="-128"/>
              </a:rPr>
            </a:br>
            <a:r>
              <a:rPr lang="en-US" altLang="en-US" sz="3100" dirty="0">
                <a:ea typeface="MS PGothic" charset="-128"/>
              </a:rPr>
              <a:t>both HT and IPV)</a:t>
            </a:r>
          </a:p>
        </p:txBody>
      </p:sp>
      <p:graphicFrame>
        <p:nvGraphicFramePr>
          <p:cNvPr id="6" name="Content Placeholder 1">
            <a:extLst>
              <a:ext uri="{FF2B5EF4-FFF2-40B4-BE49-F238E27FC236}">
                <a16:creationId xmlns:a16="http://schemas.microsoft.com/office/drawing/2014/main" id="{ABA74B89-FB2A-4B5E-9C88-FD3902126394}"/>
              </a:ext>
            </a:extLst>
          </p:cNvPr>
          <p:cNvGraphicFramePr>
            <a:graphicFrameLocks/>
          </p:cNvGraphicFramePr>
          <p:nvPr>
            <p:extLst>
              <p:ext uri="{D42A27DB-BD31-4B8C-83A1-F6EECF244321}">
                <p14:modId xmlns:p14="http://schemas.microsoft.com/office/powerpoint/2010/main" val="913747847"/>
              </p:ext>
            </p:extLst>
          </p:nvPr>
        </p:nvGraphicFramePr>
        <p:xfrm>
          <a:off x="444062" y="685800"/>
          <a:ext cx="6413938"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8005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87044" name="Content Placeholder 1">
            <a:extLst>
              <a:ext uri="{FF2B5EF4-FFF2-40B4-BE49-F238E27FC236}">
                <a16:creationId xmlns:a16="http://schemas.microsoft.com/office/drawing/2014/main" id="{9BA17B0B-6907-4BFD-8C15-CAB92FFE0080}"/>
              </a:ext>
            </a:extLst>
          </p:cNvPr>
          <p:cNvGraphicFramePr>
            <a:graphicFrameLocks noGrp="1"/>
          </p:cNvGraphicFramePr>
          <p:nvPr>
            <p:ph idx="1"/>
            <p:extLst>
              <p:ext uri="{D42A27DB-BD31-4B8C-83A1-F6EECF244321}">
                <p14:modId xmlns:p14="http://schemas.microsoft.com/office/powerpoint/2010/main" val="4096904819"/>
              </p:ext>
            </p:extLst>
          </p:nvPr>
        </p:nvGraphicFramePr>
        <p:xfrm>
          <a:off x="457200" y="533400"/>
          <a:ext cx="6269832"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a:extLst>
              <a:ext uri="{FF2B5EF4-FFF2-40B4-BE49-F238E27FC236}">
                <a16:creationId xmlns:a16="http://schemas.microsoft.com/office/drawing/2014/main" id="{FFFDE063-DDFD-4393-AC43-58C1EB01038A}"/>
              </a:ext>
            </a:extLst>
          </p:cNvPr>
          <p:cNvSpPr txBox="1">
            <a:spLocks/>
          </p:cNvSpPr>
          <p:nvPr/>
        </p:nvSpPr>
        <p:spPr>
          <a:xfrm>
            <a:off x="7620000" y="876299"/>
            <a:ext cx="3581400" cy="3312293"/>
          </a:xfrm>
          <a:prstGeom prst="rect">
            <a:avLst/>
          </a:prstGeom>
        </p:spPr>
        <p:txBody>
          <a:bodyPr vert="horz" anchor="ctr">
            <a:normAutofit/>
          </a:bodyPr>
          <a:lstStyle>
            <a:lvl1pPr algn="l" rtl="0" eaLnBrk="1" latinLnBrk="0" hangingPunct="1">
              <a:spcBef>
                <a:spcPct val="0"/>
              </a:spcBef>
              <a:buNone/>
              <a:defRPr kumimoji="0" sz="4000" b="1" kern="1200">
                <a:solidFill>
                  <a:schemeClr val="tx2"/>
                </a:solidFill>
                <a:latin typeface="+mj-lt"/>
                <a:ea typeface="+mj-ea"/>
                <a:cs typeface="+mj-cs"/>
              </a:defRPr>
            </a:lvl1pPr>
          </a:lstStyle>
          <a:p>
            <a:r>
              <a:rPr lang="en-US" altLang="en-US" sz="3600" dirty="0">
                <a:solidFill>
                  <a:schemeClr val="bg2">
                    <a:lumMod val="50000"/>
                  </a:schemeClr>
                </a:solidFill>
                <a:ea typeface="MS PGothic" charset="-128"/>
              </a:rPr>
              <a:t>Push Factors: Community &amp; Societal</a:t>
            </a:r>
            <a:br>
              <a:rPr lang="en-US" altLang="en-US" sz="3600" dirty="0">
                <a:solidFill>
                  <a:schemeClr val="bg2">
                    <a:lumMod val="50000"/>
                  </a:schemeClr>
                </a:solidFill>
                <a:ea typeface="MS PGothic" charset="-128"/>
              </a:rPr>
            </a:br>
            <a:r>
              <a:rPr lang="en-US" altLang="en-US" sz="2800" dirty="0">
                <a:ea typeface="MS PGothic" charset="-128"/>
              </a:rPr>
              <a:t>(Bold indicates factors for both HT &amp; IPV)</a:t>
            </a:r>
          </a:p>
        </p:txBody>
      </p:sp>
    </p:spTree>
    <p:extLst>
      <p:ext uri="{BB962C8B-B14F-4D97-AF65-F5344CB8AC3E}">
        <p14:creationId xmlns:p14="http://schemas.microsoft.com/office/powerpoint/2010/main" val="20942502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EA0F-5CBD-48E0-88A8-5FF4969727EA}"/>
              </a:ext>
            </a:extLst>
          </p:cNvPr>
          <p:cNvSpPr>
            <a:spLocks noGrp="1"/>
          </p:cNvSpPr>
          <p:nvPr>
            <p:ph type="title"/>
          </p:nvPr>
        </p:nvSpPr>
        <p:spPr>
          <a:xfrm>
            <a:off x="609600" y="609600"/>
            <a:ext cx="10972800" cy="1066800"/>
          </a:xfrm>
        </p:spPr>
        <p:txBody>
          <a:bodyPr>
            <a:normAutofit/>
          </a:bodyPr>
          <a:lstStyle/>
          <a:p>
            <a:r>
              <a:rPr lang="en-US" sz="4000" dirty="0">
                <a:solidFill>
                  <a:schemeClr val="accent1"/>
                </a:solidFill>
                <a:latin typeface="+mj-lt"/>
              </a:rPr>
              <a:t>Coercive Control</a:t>
            </a:r>
            <a:endParaRPr lang="en-US" dirty="0"/>
          </a:p>
        </p:txBody>
      </p:sp>
      <p:sp>
        <p:nvSpPr>
          <p:cNvPr id="3" name="Content Placeholder 2"/>
          <p:cNvSpPr>
            <a:spLocks noGrp="1"/>
          </p:cNvSpPr>
          <p:nvPr>
            <p:ph idx="1"/>
          </p:nvPr>
        </p:nvSpPr>
        <p:spPr>
          <a:xfrm>
            <a:off x="609600" y="1981200"/>
            <a:ext cx="10972800" cy="4593336"/>
          </a:xfrm>
        </p:spPr>
        <p:txBody>
          <a:bodyPr>
            <a:normAutofit lnSpcReduction="10000"/>
          </a:bodyPr>
          <a:lstStyle/>
          <a:p>
            <a:pPr marL="109728" indent="0" algn="ctr">
              <a:buNone/>
            </a:pPr>
            <a:r>
              <a:rPr lang="en-US" sz="3600" i="1" dirty="0">
                <a:solidFill>
                  <a:schemeClr val="bg2">
                    <a:lumMod val="50000"/>
                  </a:schemeClr>
                </a:solidFill>
              </a:rPr>
              <a:t>“The aim is total domination”</a:t>
            </a:r>
          </a:p>
          <a:p>
            <a:pPr marL="109728" indent="0" algn="ctr">
              <a:buNone/>
            </a:pPr>
            <a:endParaRPr lang="en-US" sz="3600" i="1" dirty="0">
              <a:solidFill>
                <a:schemeClr val="bg2">
                  <a:lumMod val="50000"/>
                </a:schemeClr>
              </a:solidFill>
            </a:endParaRPr>
          </a:p>
          <a:p>
            <a:pPr marL="109728" indent="0" algn="ctr">
              <a:buNone/>
            </a:pPr>
            <a:r>
              <a:rPr lang="en-US" sz="3600" i="1" dirty="0">
                <a:solidFill>
                  <a:schemeClr val="bg2">
                    <a:lumMod val="50000"/>
                  </a:schemeClr>
                </a:solidFill>
              </a:rPr>
              <a:t>“The primary outcome of coercive control is a condition of entrapment that can be hostage-like in the harms it inflicts on dignity, liberty, autonomy, and personhood as well as to physical and psychological integrity”</a:t>
            </a:r>
          </a:p>
          <a:p>
            <a:pPr marL="109728" indent="0" algn="ctr">
              <a:buNone/>
            </a:pPr>
            <a:endParaRPr lang="en-US" sz="1800" dirty="0"/>
          </a:p>
          <a:p>
            <a:pPr marL="6858000" indent="0">
              <a:buNone/>
            </a:pPr>
            <a:r>
              <a:rPr lang="en-US" sz="2400" dirty="0"/>
              <a:t>Evan Stark</a:t>
            </a:r>
          </a:p>
          <a:p>
            <a:pPr marL="109728" indent="0" algn="ctr">
              <a:buNone/>
            </a:pPr>
            <a:endParaRPr lang="en-US" dirty="0"/>
          </a:p>
        </p:txBody>
      </p:sp>
    </p:spTree>
    <p:extLst>
      <p:ext uri="{BB962C8B-B14F-4D97-AF65-F5344CB8AC3E}">
        <p14:creationId xmlns:p14="http://schemas.microsoft.com/office/powerpoint/2010/main" val="129977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p:txBody>
          <a:bodyPr>
            <a:normAutofit fontScale="90000"/>
          </a:bodyPr>
          <a:lstStyle/>
          <a:p>
            <a:r>
              <a:rPr lang="en-US" altLang="en-US" dirty="0"/>
              <a:t>David M. Ryan, Chief of Police (retired)</a:t>
            </a:r>
            <a:br>
              <a:rPr lang="en-US" altLang="en-US" dirty="0"/>
            </a:br>
            <a:r>
              <a:rPr lang="en-US" altLang="en-US" dirty="0"/>
              <a:t>Coordinator / WCATTF</a:t>
            </a:r>
            <a:br>
              <a:rPr lang="en-US" altLang="en-US" dirty="0"/>
            </a:br>
            <a:r>
              <a:rPr lang="en-US" altLang="en-US" dirty="0"/>
              <a:t>Director / WCDVHRT</a:t>
            </a:r>
          </a:p>
        </p:txBody>
      </p:sp>
      <p:sp>
        <p:nvSpPr>
          <p:cNvPr id="5" name="Content Placeholder 4"/>
          <p:cNvSpPr>
            <a:spLocks noGrp="1"/>
          </p:cNvSpPr>
          <p:nvPr>
            <p:ph idx="1"/>
          </p:nvPr>
        </p:nvSpPr>
        <p:spPr>
          <a:xfrm>
            <a:off x="609600" y="2590800"/>
            <a:ext cx="10972800" cy="3983736"/>
          </a:xfrm>
        </p:spPr>
        <p:txBody>
          <a:bodyPr>
            <a:normAutofit fontScale="92500" lnSpcReduction="20000"/>
          </a:bodyPr>
          <a:lstStyle/>
          <a:p>
            <a:pPr>
              <a:buFont typeface="Arial" charset="0"/>
              <a:buChar char="•"/>
              <a:defRPr/>
            </a:pPr>
            <a:r>
              <a:rPr lang="en-US" sz="2000" dirty="0"/>
              <a:t>Pound Ridge Police Department</a:t>
            </a:r>
          </a:p>
          <a:p>
            <a:pPr>
              <a:buFont typeface="Arial" charset="0"/>
              <a:buChar char="•"/>
              <a:defRPr/>
            </a:pPr>
            <a:r>
              <a:rPr lang="en-US" sz="2000" dirty="0"/>
              <a:t>40 year career in Law Enforcement</a:t>
            </a:r>
          </a:p>
          <a:p>
            <a:pPr>
              <a:buFont typeface="Arial" charset="0"/>
              <a:buChar char="•"/>
              <a:defRPr/>
            </a:pPr>
            <a:r>
              <a:rPr lang="en-US" sz="2000" dirty="0"/>
              <a:t>Co-Founder / Coordinator Westchester County Anti-Trafficking Task Force</a:t>
            </a:r>
          </a:p>
          <a:p>
            <a:pPr>
              <a:buFont typeface="Arial" charset="0"/>
              <a:buChar char="•"/>
              <a:defRPr/>
            </a:pPr>
            <a:r>
              <a:rPr lang="en-US" sz="2000" dirty="0"/>
              <a:t>Director Westchester County Domestic Violence High Risk Team</a:t>
            </a:r>
          </a:p>
          <a:p>
            <a:pPr>
              <a:buFont typeface="Arial" charset="0"/>
              <a:buChar char="•"/>
              <a:defRPr/>
            </a:pPr>
            <a:r>
              <a:rPr lang="en-US" sz="2000" dirty="0"/>
              <a:t>LETTAC Human Trafficking Instructor through OVW IIR</a:t>
            </a:r>
          </a:p>
          <a:p>
            <a:pPr>
              <a:buFont typeface="Arial" charset="0"/>
              <a:buChar char="•"/>
              <a:defRPr/>
            </a:pPr>
            <a:r>
              <a:rPr lang="en-US" sz="2000" dirty="0"/>
              <a:t>Former Chair  WCPCA DV Committee</a:t>
            </a:r>
          </a:p>
          <a:p>
            <a:pPr>
              <a:buFont typeface="Arial" charset="0"/>
              <a:buChar char="•"/>
              <a:defRPr/>
            </a:pPr>
            <a:r>
              <a:rPr lang="en-US" sz="2000" dirty="0"/>
              <a:t>Former Westchester Chief’s Association Representative  Westchester County DV Council</a:t>
            </a:r>
          </a:p>
          <a:p>
            <a:pPr>
              <a:buFont typeface="Arial" charset="0"/>
              <a:buChar char="•"/>
              <a:defRPr/>
            </a:pPr>
            <a:r>
              <a:rPr lang="en-US" sz="2000" dirty="0"/>
              <a:t>Advisory Council Member,  Pace Women’s Justice Center Friends of Gail</a:t>
            </a:r>
          </a:p>
          <a:p>
            <a:pPr>
              <a:buFont typeface="Arial" charset="0"/>
              <a:buChar char="•"/>
              <a:defRPr/>
            </a:pPr>
            <a:r>
              <a:rPr lang="en-US" sz="2000" dirty="0"/>
              <a:t>Advisory Board Member, Hope’s Door</a:t>
            </a:r>
          </a:p>
          <a:p>
            <a:pPr>
              <a:buFont typeface="Arial" charset="0"/>
              <a:buChar char="•"/>
              <a:defRPr/>
            </a:pPr>
            <a:r>
              <a:rPr lang="en-US" sz="2000" dirty="0"/>
              <a:t>Vice President / Board of Directors, New Dawn Family Resource Center</a:t>
            </a:r>
          </a:p>
          <a:p>
            <a:pPr>
              <a:buFont typeface="Arial" charset="0"/>
              <a:buChar char="•"/>
              <a:defRPr/>
            </a:pPr>
            <a:r>
              <a:rPr lang="en-US" sz="2000" dirty="0"/>
              <a:t>Co-Founder Northeast Westchester Domestic Abuse Alliance</a:t>
            </a:r>
          </a:p>
          <a:p>
            <a:pPr>
              <a:buFont typeface="Arial" charset="0"/>
              <a:buChar char="•"/>
              <a:defRPr/>
            </a:pPr>
            <a:endParaRPr lang="en-US" sz="2000" dirty="0"/>
          </a:p>
          <a:p>
            <a:pPr>
              <a:buFont typeface="Arial" charset="0"/>
              <a:buChar char="•"/>
              <a:defRPr/>
            </a:pPr>
            <a:r>
              <a:rPr lang="en-US" sz="2000" dirty="0"/>
              <a:t>Cell (917) 559-8542</a:t>
            </a:r>
          </a:p>
          <a:p>
            <a:pPr>
              <a:buFont typeface="Arial" charset="0"/>
              <a:buChar char="•"/>
              <a:defRPr/>
            </a:pPr>
            <a:r>
              <a:rPr lang="en-US" sz="2000" dirty="0"/>
              <a:t>E-mail:  DRyan@iofa.org</a:t>
            </a:r>
          </a:p>
          <a:p>
            <a:pPr>
              <a:buFont typeface="Arial" charset="0"/>
              <a:buChar char="•"/>
              <a:defRPr/>
            </a:pPr>
            <a:endParaRPr lang="en-US" sz="1725" dirty="0"/>
          </a:p>
        </p:txBody>
      </p:sp>
    </p:spTree>
    <p:extLst>
      <p:ext uri="{BB962C8B-B14F-4D97-AF65-F5344CB8AC3E}">
        <p14:creationId xmlns:p14="http://schemas.microsoft.com/office/powerpoint/2010/main" val="1494322336"/>
      </p:ext>
    </p:extLst>
  </p:cSld>
  <p:clrMapOvr>
    <a:masterClrMapping/>
  </p:clrMapOvr>
  <p:transition advClick="0" advTm="5000">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8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BA9B-64FD-4305-99EC-98F353B35F10}"/>
              </a:ext>
            </a:extLst>
          </p:cNvPr>
          <p:cNvSpPr>
            <a:spLocks noGrp="1"/>
          </p:cNvSpPr>
          <p:nvPr>
            <p:ph type="title"/>
          </p:nvPr>
        </p:nvSpPr>
        <p:spPr>
          <a:xfrm>
            <a:off x="609600" y="990600"/>
            <a:ext cx="10972800" cy="1926336"/>
          </a:xfrm>
        </p:spPr>
        <p:txBody>
          <a:bodyPr>
            <a:normAutofit/>
          </a:bodyPr>
          <a:lstStyle/>
          <a:p>
            <a:r>
              <a:rPr lang="en-US" sz="3600" dirty="0">
                <a:solidFill>
                  <a:schemeClr val="accent2">
                    <a:lumMod val="75000"/>
                  </a:schemeClr>
                </a:solidFill>
              </a:rPr>
              <a:t>PLUS, with trafficking </a:t>
            </a:r>
            <a:r>
              <a:rPr lang="mr-IN" sz="3600" dirty="0">
                <a:solidFill>
                  <a:srgbClr val="191B0E"/>
                </a:solidFill>
              </a:rPr>
              <a:t>…</a:t>
            </a:r>
            <a:r>
              <a:rPr lang="en-US" sz="3600" dirty="0">
                <a:solidFill>
                  <a:srgbClr val="191B0E"/>
                </a:solidFill>
              </a:rPr>
              <a:t>. there can be additional coercive control tactics related to reputational harm and/or legal ramifications</a:t>
            </a:r>
            <a:endParaRPr lang="en-US" sz="3600" dirty="0"/>
          </a:p>
        </p:txBody>
      </p:sp>
      <p:sp>
        <p:nvSpPr>
          <p:cNvPr id="3" name="Content Placeholder 2"/>
          <p:cNvSpPr>
            <a:spLocks noGrp="1"/>
          </p:cNvSpPr>
          <p:nvPr>
            <p:ph idx="1"/>
          </p:nvPr>
        </p:nvSpPr>
        <p:spPr>
          <a:xfrm>
            <a:off x="609600" y="3048000"/>
            <a:ext cx="10972800" cy="3526536"/>
          </a:xfrm>
        </p:spPr>
        <p:txBody>
          <a:bodyPr>
            <a:normAutofit/>
          </a:bodyPr>
          <a:lstStyle/>
          <a:p>
            <a:pPr marL="0" lvl="1" indent="0">
              <a:lnSpc>
                <a:spcPct val="120000"/>
              </a:lnSpc>
              <a:spcBef>
                <a:spcPts val="0"/>
              </a:spcBef>
              <a:buNone/>
            </a:pPr>
            <a:r>
              <a:rPr lang="en-US" sz="3100" dirty="0">
                <a:solidFill>
                  <a:schemeClr val="accent3">
                    <a:lumMod val="75000"/>
                  </a:schemeClr>
                </a:solidFill>
              </a:rPr>
              <a:t>Threats of exposure: </a:t>
            </a:r>
          </a:p>
          <a:p>
            <a:pPr lvl="1">
              <a:lnSpc>
                <a:spcPct val="120000"/>
              </a:lnSpc>
              <a:spcBef>
                <a:spcPts val="0"/>
              </a:spcBef>
              <a:buFont typeface="Arial" charset="0"/>
              <a:buChar char="•"/>
            </a:pPr>
            <a:r>
              <a:rPr lang="en-US" sz="3000" dirty="0">
                <a:solidFill>
                  <a:schemeClr val="accent3">
                    <a:lumMod val="75000"/>
                  </a:schemeClr>
                </a:solidFill>
              </a:rPr>
              <a:t>To law enforcement or family about the sale of sex </a:t>
            </a:r>
          </a:p>
          <a:p>
            <a:pPr lvl="1">
              <a:lnSpc>
                <a:spcPct val="120000"/>
              </a:lnSpc>
              <a:spcBef>
                <a:spcPts val="0"/>
              </a:spcBef>
              <a:buFont typeface="Arial" charset="0"/>
              <a:buChar char="•"/>
            </a:pPr>
            <a:r>
              <a:rPr lang="en-US" sz="3000" dirty="0">
                <a:solidFill>
                  <a:schemeClr val="accent3">
                    <a:lumMod val="75000"/>
                  </a:schemeClr>
                </a:solidFill>
              </a:rPr>
              <a:t>To law enforcement about immigration status</a:t>
            </a:r>
          </a:p>
          <a:p>
            <a:pPr lvl="1">
              <a:lnSpc>
                <a:spcPct val="120000"/>
              </a:lnSpc>
              <a:spcBef>
                <a:spcPts val="0"/>
              </a:spcBef>
              <a:buFont typeface="Arial" charset="0"/>
              <a:buChar char="•"/>
            </a:pPr>
            <a:r>
              <a:rPr lang="en-US" sz="3000" dirty="0">
                <a:solidFill>
                  <a:schemeClr val="accent3">
                    <a:lumMod val="75000"/>
                  </a:schemeClr>
                </a:solidFill>
              </a:rPr>
              <a:t>Threats to out an LGBTQ individual </a:t>
            </a:r>
          </a:p>
          <a:p>
            <a:pPr lvl="1">
              <a:lnSpc>
                <a:spcPct val="120000"/>
              </a:lnSpc>
              <a:spcBef>
                <a:spcPts val="0"/>
              </a:spcBef>
              <a:buFont typeface="Arial" charset="0"/>
              <a:buChar char="•"/>
            </a:pPr>
            <a:r>
              <a:rPr lang="en-US" sz="3000" dirty="0">
                <a:solidFill>
                  <a:schemeClr val="accent3">
                    <a:lumMod val="75000"/>
                  </a:schemeClr>
                </a:solidFill>
              </a:rPr>
              <a:t>Threats through online forums – ads, pornographic pictures &amp; video</a:t>
            </a:r>
            <a:endParaRPr lang="en-US" sz="3400" dirty="0"/>
          </a:p>
        </p:txBody>
      </p:sp>
    </p:spTree>
    <p:extLst>
      <p:ext uri="{BB962C8B-B14F-4D97-AF65-F5344CB8AC3E}">
        <p14:creationId xmlns:p14="http://schemas.microsoft.com/office/powerpoint/2010/main" val="48384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2909DB0-1C85-8C7A-8926-621A180E1928}"/>
              </a:ext>
            </a:extLst>
          </p:cNvPr>
          <p:cNvSpPr>
            <a:spLocks noGrp="1"/>
          </p:cNvSpPr>
          <p:nvPr>
            <p:ph type="title"/>
          </p:nvPr>
        </p:nvSpPr>
        <p:spPr/>
        <p:txBody>
          <a:bodyPr/>
          <a:lstStyle/>
          <a:p>
            <a:r>
              <a:rPr lang="en-US" altLang="en-US" dirty="0"/>
              <a:t> “</a:t>
            </a:r>
            <a:r>
              <a:rPr lang="en-US" altLang="en-US" dirty="0">
                <a:solidFill>
                  <a:srgbClr val="FF0000"/>
                </a:solidFill>
              </a:rPr>
              <a:t>Look beneath the surface and do not let the quality of a thing escape you”</a:t>
            </a:r>
          </a:p>
        </p:txBody>
      </p:sp>
      <p:pic>
        <p:nvPicPr>
          <p:cNvPr id="4099" name="Content Placeholder 3">
            <a:extLst>
              <a:ext uri="{FF2B5EF4-FFF2-40B4-BE49-F238E27FC236}">
                <a16:creationId xmlns:a16="http://schemas.microsoft.com/office/drawing/2014/main" id="{8620435B-9844-CFBC-7BE0-D17AF324CA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98900" y="3100551"/>
            <a:ext cx="4108450" cy="2979573"/>
          </a:xfrm>
        </p:spPr>
      </p:pic>
      <p:pic>
        <p:nvPicPr>
          <p:cNvPr id="4100" name="Picture 1">
            <a:extLst>
              <a:ext uri="{FF2B5EF4-FFF2-40B4-BE49-F238E27FC236}">
                <a16:creationId xmlns:a16="http://schemas.microsoft.com/office/drawing/2014/main" id="{68B720DD-EE04-9C37-ECFF-64484009B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238" y="4994275"/>
            <a:ext cx="1104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ABAC-FE94-29A8-D979-A333FCFFEE7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08D75BB-E18E-68FA-8AFC-43A47BEB7FC8}"/>
              </a:ext>
            </a:extLst>
          </p:cNvPr>
          <p:cNvSpPr>
            <a:spLocks noGrp="1"/>
          </p:cNvSpPr>
          <p:nvPr>
            <p:ph idx="1"/>
          </p:nvPr>
        </p:nvSpPr>
        <p:spPr/>
        <p:txBody>
          <a:bodyPr>
            <a:normAutofit/>
          </a:bodyPr>
          <a:lstStyle/>
          <a:p>
            <a:r>
              <a:rPr lang="en-US" sz="2400" b="1" dirty="0">
                <a:latin typeface="+mj-lt"/>
              </a:rPr>
              <a:t>KNOW YOUR LOCAL RESOURCES:</a:t>
            </a:r>
          </a:p>
          <a:p>
            <a:endParaRPr lang="en-US" sz="2400" b="1" dirty="0">
              <a:latin typeface="+mj-lt"/>
            </a:endParaRPr>
          </a:p>
          <a:p>
            <a:r>
              <a:rPr lang="en-US" sz="2400" b="1" dirty="0">
                <a:latin typeface="+mj-lt"/>
              </a:rPr>
              <a:t>National Human Trafficking Hotline --  888-373-7888</a:t>
            </a:r>
          </a:p>
          <a:p>
            <a:endParaRPr lang="en-US" sz="2400" b="1" dirty="0">
              <a:solidFill>
                <a:srgbClr val="202124"/>
              </a:solidFill>
              <a:latin typeface="+mj-lt"/>
            </a:endParaRPr>
          </a:p>
          <a:p>
            <a:r>
              <a:rPr lang="en-US" sz="2400" b="1" dirty="0">
                <a:solidFill>
                  <a:srgbClr val="202124"/>
                </a:solidFill>
                <a:latin typeface="+mj-lt"/>
              </a:rPr>
              <a:t>National Domestic Violence Hotline -- </a:t>
            </a:r>
            <a:r>
              <a:rPr lang="en-US" sz="2400" b="1" i="0" dirty="0">
                <a:solidFill>
                  <a:srgbClr val="202124"/>
                </a:solidFill>
                <a:effectLst/>
                <a:latin typeface="+mj-lt"/>
              </a:rPr>
              <a:t>800-799-7233</a:t>
            </a:r>
          </a:p>
          <a:p>
            <a:endParaRPr lang="en-US" sz="2400" b="1" i="0" dirty="0">
              <a:solidFill>
                <a:srgbClr val="202124"/>
              </a:solidFill>
              <a:effectLst/>
              <a:latin typeface="+mj-lt"/>
            </a:endParaRPr>
          </a:p>
          <a:p>
            <a:r>
              <a:rPr lang="en-US" sz="2400" b="1" i="0" dirty="0">
                <a:effectLst/>
                <a:latin typeface="+mj-lt"/>
              </a:rPr>
              <a:t>Arbor Housing and Development Net DV shelter in Corning, NY -- </a:t>
            </a:r>
            <a:r>
              <a:rPr lang="en-US" sz="2400" b="1" i="0" dirty="0">
                <a:solidFill>
                  <a:srgbClr val="000000"/>
                </a:solidFill>
                <a:effectLst/>
                <a:latin typeface="+mj-lt"/>
              </a:rPr>
              <a:t>1-800-286-3407</a:t>
            </a:r>
          </a:p>
          <a:p>
            <a:pPr marL="109728" indent="0">
              <a:buNone/>
            </a:pPr>
            <a:endParaRPr lang="en-US" sz="2400" b="1" i="0" dirty="0">
              <a:effectLst/>
              <a:latin typeface="+mj-lt"/>
            </a:endParaRPr>
          </a:p>
          <a:p>
            <a:r>
              <a:rPr lang="en-US" sz="2400" b="1" dirty="0">
                <a:latin typeface="+mj-lt"/>
              </a:rPr>
              <a:t>Planned Parenthood of Greater NY – 866-307-4086</a:t>
            </a:r>
          </a:p>
        </p:txBody>
      </p:sp>
    </p:spTree>
    <p:extLst>
      <p:ext uri="{BB962C8B-B14F-4D97-AF65-F5344CB8AC3E}">
        <p14:creationId xmlns:p14="http://schemas.microsoft.com/office/powerpoint/2010/main" val="400070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25E90-832D-0A08-2CD3-651E1ABE28C8}"/>
              </a:ext>
            </a:extLst>
          </p:cNvPr>
          <p:cNvSpPr>
            <a:spLocks noGrp="1"/>
          </p:cNvSpPr>
          <p:nvPr>
            <p:ph type="title"/>
          </p:nvPr>
        </p:nvSpPr>
        <p:spPr/>
        <p:txBody>
          <a:bodyPr/>
          <a:lstStyle/>
          <a:p>
            <a:pPr algn="ctr"/>
            <a:r>
              <a:rPr lang="en-US" dirty="0"/>
              <a:t>THANK YOU</a:t>
            </a:r>
          </a:p>
        </p:txBody>
      </p:sp>
      <p:sp>
        <p:nvSpPr>
          <p:cNvPr id="5" name="Content Placeholder 4">
            <a:extLst>
              <a:ext uri="{FF2B5EF4-FFF2-40B4-BE49-F238E27FC236}">
                <a16:creationId xmlns:a16="http://schemas.microsoft.com/office/drawing/2014/main" id="{13A83E38-5816-ECDD-8A66-DC286F01CAE4}"/>
              </a:ext>
            </a:extLst>
          </p:cNvPr>
          <p:cNvSpPr>
            <a:spLocks noGrp="1"/>
          </p:cNvSpPr>
          <p:nvPr>
            <p:ph idx="1"/>
          </p:nvPr>
        </p:nvSpPr>
        <p:spPr>
          <a:xfrm>
            <a:off x="-6447169" y="2249424"/>
            <a:ext cx="18029569" cy="8708671"/>
          </a:xfrm>
        </p:spPr>
        <p:txBody>
          <a:bodyPr/>
          <a:lstStyle/>
          <a:p>
            <a:pPr algn="ctr"/>
            <a:endParaRPr lang="en-US" dirty="0"/>
          </a:p>
          <a:p>
            <a:pPr algn="ctr"/>
            <a:endParaRPr lang="en-US" dirty="0"/>
          </a:p>
          <a:p>
            <a:pPr algn="ctr"/>
            <a:endParaRPr lang="en-US" dirty="0"/>
          </a:p>
        </p:txBody>
      </p:sp>
      <p:pic>
        <p:nvPicPr>
          <p:cNvPr id="1026" name="Picture 2" descr="Group of People Asking Questions 52467393">
            <a:extLst>
              <a:ext uri="{FF2B5EF4-FFF2-40B4-BE49-F238E27FC236}">
                <a16:creationId xmlns:a16="http://schemas.microsoft.com/office/drawing/2014/main" id="{45F10774-ADA0-469F-9312-EB806C8E4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54384"/>
            <a:ext cx="4652964" cy="306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8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a:xfrm>
            <a:off x="762000" y="685800"/>
            <a:ext cx="10972800" cy="1066800"/>
          </a:xfrm>
        </p:spPr>
        <p:txBody>
          <a:bodyPr>
            <a:normAutofit/>
          </a:bodyPr>
          <a:lstStyle/>
          <a:p>
            <a:r>
              <a:rPr lang="en-US" dirty="0">
                <a:solidFill>
                  <a:srgbClr val="C00000"/>
                </a:solidFill>
              </a:rPr>
              <a:t>Please Note:</a:t>
            </a:r>
            <a:endParaRPr lang="en-US" altLang="en-US" dirty="0">
              <a:solidFill>
                <a:srgbClr val="C00000"/>
              </a:solidFill>
            </a:endParaRPr>
          </a:p>
        </p:txBody>
      </p:sp>
      <p:sp>
        <p:nvSpPr>
          <p:cNvPr id="5" name="Content Placeholder 4"/>
          <p:cNvSpPr>
            <a:spLocks noGrp="1"/>
          </p:cNvSpPr>
          <p:nvPr>
            <p:ph idx="1"/>
          </p:nvPr>
        </p:nvSpPr>
        <p:spPr>
          <a:xfrm>
            <a:off x="762000" y="2133600"/>
            <a:ext cx="10439400" cy="4325112"/>
          </a:xfrm>
        </p:spPr>
        <p:txBody>
          <a:bodyPr>
            <a:normAutofit/>
          </a:bodyPr>
          <a:lstStyle/>
          <a:p>
            <a:pPr algn="just"/>
            <a:r>
              <a:rPr lang="en-US" sz="2000" b="1" dirty="0">
                <a:solidFill>
                  <a:srgbClr val="C00000"/>
                </a:solidFill>
              </a:rPr>
              <a:t>During this training, I may use the pronouns “she” when referring to victims and “he” when referring to abusers/traffickers.  While this is the reality of most intimate partner violence (IPV) and human trafficking cases, I understand that men can be victims, women can be abusers, and IPV and human trafficking can take place in all relationships, including in the LGBTQIA+ community.  Our training and our support are </a:t>
            </a:r>
            <a:r>
              <a:rPr lang="en-US" sz="2000" b="1" i="1" dirty="0">
                <a:solidFill>
                  <a:srgbClr val="C00000"/>
                </a:solidFill>
              </a:rPr>
              <a:t>fully committed to serving all victims and survivors </a:t>
            </a:r>
            <a:r>
              <a:rPr lang="en-US" sz="2000" b="1" dirty="0">
                <a:solidFill>
                  <a:srgbClr val="C00000"/>
                </a:solidFill>
              </a:rPr>
              <a:t>who are impacted by IPV and human trafficking</a:t>
            </a:r>
          </a:p>
          <a:p>
            <a:pPr algn="just"/>
            <a:endParaRPr lang="en-US" sz="2000" b="1" dirty="0">
              <a:solidFill>
                <a:srgbClr val="C00000"/>
              </a:solidFill>
            </a:endParaRPr>
          </a:p>
          <a:p>
            <a:pPr algn="just"/>
            <a:r>
              <a:rPr lang="en-US" sz="2000" b="1" dirty="0">
                <a:solidFill>
                  <a:srgbClr val="C00000"/>
                </a:solidFill>
              </a:rPr>
              <a:t>This training discusses subject matter that may be traumatizing and trigger an emotional response from those who have experienced corresponding trauma in their own lives. My goal is to always instruct in an environment of </a:t>
            </a:r>
            <a:r>
              <a:rPr lang="en-US" sz="2000" b="1" i="1" dirty="0">
                <a:solidFill>
                  <a:srgbClr val="C00000"/>
                </a:solidFill>
              </a:rPr>
              <a:t>mutual respect and sensitivity to all participants</a:t>
            </a:r>
            <a:r>
              <a:rPr lang="en-US" sz="2000" b="1" dirty="0">
                <a:solidFill>
                  <a:srgbClr val="C00000"/>
                </a:solidFill>
              </a:rPr>
              <a:t>.  </a:t>
            </a:r>
          </a:p>
          <a:p>
            <a:pPr>
              <a:buFont typeface="Arial" charset="0"/>
              <a:buChar char="•"/>
              <a:defRPr/>
            </a:pPr>
            <a:endParaRPr lang="en-US" sz="1725" dirty="0"/>
          </a:p>
        </p:txBody>
      </p:sp>
    </p:spTree>
    <p:extLst>
      <p:ext uri="{BB962C8B-B14F-4D97-AF65-F5344CB8AC3E}">
        <p14:creationId xmlns:p14="http://schemas.microsoft.com/office/powerpoint/2010/main" val="1903894013"/>
      </p:ext>
    </p:extLst>
  </p:cSld>
  <p:clrMapOvr>
    <a:masterClrMapping/>
  </p:clrMapOvr>
  <p:transition advClick="0" advTm="5000">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descr="damsel-in-distress.jpg"/>
          <p:cNvPicPr>
            <a:picLocks noChangeAspect="1"/>
          </p:cNvPicPr>
          <p:nvPr/>
        </p:nvPicPr>
        <p:blipFill>
          <a:blip r:embed="rId3">
            <a:extLst>
              <a:ext uri="{28A0092B-C50C-407E-A947-70E740481C1C}">
                <a14:useLocalDpi xmlns:a14="http://schemas.microsoft.com/office/drawing/2010/main" val="0"/>
              </a:ext>
            </a:extLst>
          </a:blip>
          <a:srcRect l="21455" r="21455"/>
          <a:stretch>
            <a:fillRect/>
          </a:stretch>
        </p:blipFill>
        <p:spPr>
          <a:xfrm>
            <a:off x="2743200" y="657546"/>
            <a:ext cx="7772400" cy="6200454"/>
          </a:xfrm>
          <a:prstGeom prst="rect">
            <a:avLst/>
          </a:prstGeom>
        </p:spPr>
      </p:pic>
      <p:sp>
        <p:nvSpPr>
          <p:cNvPr id="2" name="Title 1">
            <a:extLst>
              <a:ext uri="{FF2B5EF4-FFF2-40B4-BE49-F238E27FC236}">
                <a16:creationId xmlns:a16="http://schemas.microsoft.com/office/drawing/2014/main" id="{53B335DC-5D5C-42E1-9FF4-2D1BED9F627E}"/>
              </a:ext>
            </a:extLst>
          </p:cNvPr>
          <p:cNvSpPr>
            <a:spLocks noGrp="1"/>
          </p:cNvSpPr>
          <p:nvPr>
            <p:ph type="title"/>
          </p:nvPr>
        </p:nvSpPr>
        <p:spPr>
          <a:xfrm>
            <a:off x="609600" y="533400"/>
            <a:ext cx="10972800" cy="762000"/>
          </a:xfrm>
        </p:spPr>
        <p:txBody>
          <a:bodyPr/>
          <a:lstStyle/>
          <a:p>
            <a:pPr algn="l"/>
            <a:r>
              <a:rPr lang="en-US" dirty="0">
                <a:solidFill>
                  <a:srgbClr val="0078D7"/>
                </a:solidFill>
              </a:rPr>
              <a:t>Myths</a:t>
            </a:r>
          </a:p>
        </p:txBody>
      </p:sp>
    </p:spTree>
    <p:extLst>
      <p:ext uri="{BB962C8B-B14F-4D97-AF65-F5344CB8AC3E}">
        <p14:creationId xmlns:p14="http://schemas.microsoft.com/office/powerpoint/2010/main" val="262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FAD-90D5-A0D9-99EC-425A1B5AE266}"/>
              </a:ext>
            </a:extLst>
          </p:cNvPr>
          <p:cNvSpPr>
            <a:spLocks noGrp="1"/>
          </p:cNvSpPr>
          <p:nvPr>
            <p:ph type="title"/>
          </p:nvPr>
        </p:nvSpPr>
        <p:spPr>
          <a:xfrm>
            <a:off x="990600" y="990600"/>
            <a:ext cx="10972800" cy="1066800"/>
          </a:xfrm>
        </p:spPr>
        <p:txBody>
          <a:bodyPr>
            <a:normAutofit/>
          </a:bodyPr>
          <a:lstStyle/>
          <a:p>
            <a:r>
              <a:rPr lang="en-US" sz="3200" dirty="0">
                <a:hlinkClick r:id="rId2"/>
              </a:rPr>
              <a:t>It Is In Your Community</a:t>
            </a:r>
            <a:endParaRPr lang="en-US" sz="3200" dirty="0"/>
          </a:p>
        </p:txBody>
      </p:sp>
      <p:pic>
        <p:nvPicPr>
          <p:cNvPr id="1026" name="Picture 2" descr="What Human Trafficking Can Look Like – The Kiran Anjali Project">
            <a:hlinkClick r:id="rId3" action="ppaction://hlinksldjump"/>
            <a:extLst>
              <a:ext uri="{FF2B5EF4-FFF2-40B4-BE49-F238E27FC236}">
                <a16:creationId xmlns:a16="http://schemas.microsoft.com/office/drawing/2014/main" id="{5C9C7DC0-EEF0-3065-A39F-C280AD62F3B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95600" y="2582862"/>
            <a:ext cx="6629400" cy="358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3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08888"/>
            <a:ext cx="8229600" cy="990600"/>
          </a:xfrm>
        </p:spPr>
        <p:txBody>
          <a:bodyPr/>
          <a:lstStyle/>
          <a:p>
            <a:r>
              <a:rPr lang="en-US" dirty="0"/>
              <a:t>Intimate Partner Violence  (DV) </a:t>
            </a:r>
          </a:p>
        </p:txBody>
      </p:sp>
      <p:sp>
        <p:nvSpPr>
          <p:cNvPr id="3" name="Content Placeholder 2"/>
          <p:cNvSpPr>
            <a:spLocks noGrp="1"/>
          </p:cNvSpPr>
          <p:nvPr>
            <p:ph idx="1"/>
          </p:nvPr>
        </p:nvSpPr>
        <p:spPr>
          <a:xfrm>
            <a:off x="800100" y="2380488"/>
            <a:ext cx="10591800" cy="4325112"/>
          </a:xfrm>
        </p:spPr>
        <p:txBody>
          <a:bodyPr>
            <a:normAutofit/>
          </a:bodyPr>
          <a:lstStyle/>
          <a:p>
            <a:pPr marL="109728" indent="0" algn="ctr">
              <a:buNone/>
            </a:pPr>
            <a:r>
              <a:rPr lang="en-US" sz="3200" b="1" dirty="0">
                <a:solidFill>
                  <a:schemeClr val="bg2">
                    <a:lumMod val="50000"/>
                  </a:schemeClr>
                </a:solidFill>
              </a:rPr>
              <a:t>Any behavior within an intimate relationship that causes physical, psychological or sexual harm to those in the relationship</a:t>
            </a:r>
          </a:p>
          <a:p>
            <a:pPr marL="109728" indent="0">
              <a:buNone/>
            </a:pPr>
            <a:endParaRPr lang="en-US" sz="3200" dirty="0">
              <a:solidFill>
                <a:schemeClr val="bg2">
                  <a:lumMod val="50000"/>
                </a:schemeClr>
              </a:solidFill>
            </a:endParaRPr>
          </a:p>
          <a:p>
            <a:pPr marL="109728" indent="0" algn="ctr">
              <a:buNone/>
            </a:pPr>
            <a:r>
              <a:rPr lang="en-US" sz="3200" dirty="0">
                <a:solidFill>
                  <a:schemeClr val="bg2">
                    <a:lumMod val="50000"/>
                  </a:schemeClr>
                </a:solidFill>
              </a:rPr>
              <a:t>It can occur </a:t>
            </a:r>
            <a:r>
              <a:rPr lang="en-US" sz="3200" dirty="0">
                <a:solidFill>
                  <a:srgbClr val="0E58C4"/>
                </a:solidFill>
              </a:rPr>
              <a:t>in any kind of intimate relationship – married or unmarried, straight or gay, living together, or just dating</a:t>
            </a:r>
            <a:endParaRPr lang="en-US" sz="3200" dirty="0"/>
          </a:p>
        </p:txBody>
      </p:sp>
    </p:spTree>
    <p:extLst>
      <p:ext uri="{BB962C8B-B14F-4D97-AF65-F5344CB8AC3E}">
        <p14:creationId xmlns:p14="http://schemas.microsoft.com/office/powerpoint/2010/main" val="65673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Intimate Partner Violence (DV)</a:t>
            </a:r>
          </a:p>
        </p:txBody>
      </p:sp>
      <p:sp>
        <p:nvSpPr>
          <p:cNvPr id="3" name="Content Placeholder 2"/>
          <p:cNvSpPr>
            <a:spLocks noGrp="1"/>
          </p:cNvSpPr>
          <p:nvPr>
            <p:ph idx="1"/>
          </p:nvPr>
        </p:nvSpPr>
        <p:spPr/>
        <p:txBody>
          <a:bodyPr>
            <a:normAutofit fontScale="25000" lnSpcReduction="20000"/>
          </a:bodyPr>
          <a:lstStyle/>
          <a:p>
            <a:pPr marL="109728" indent="0">
              <a:lnSpc>
                <a:spcPct val="120000"/>
              </a:lnSpc>
              <a:spcBef>
                <a:spcPts val="0"/>
              </a:spcBef>
              <a:buNone/>
            </a:pPr>
            <a:endParaRPr lang="en-US" b="1" dirty="0">
              <a:solidFill>
                <a:schemeClr val="bg2">
                  <a:lumMod val="50000"/>
                </a:schemeClr>
              </a:solidFill>
            </a:endParaRPr>
          </a:p>
          <a:p>
            <a:pPr>
              <a:lnSpc>
                <a:spcPct val="120000"/>
              </a:lnSpc>
              <a:spcBef>
                <a:spcPts val="0"/>
              </a:spcBef>
            </a:pPr>
            <a:r>
              <a:rPr lang="en-US" sz="8000" b="1" dirty="0">
                <a:solidFill>
                  <a:schemeClr val="bg2">
                    <a:lumMod val="50000"/>
                  </a:schemeClr>
                </a:solidFill>
              </a:rPr>
              <a:t>Physical violence</a:t>
            </a:r>
            <a:r>
              <a:rPr lang="en-US" sz="8000" dirty="0">
                <a:solidFill>
                  <a:schemeClr val="bg2">
                    <a:lumMod val="50000"/>
                  </a:schemeClr>
                </a:solidFill>
              </a:rPr>
              <a:t>, such as slapping, hitting, kicking and beating.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Sexual violence</a:t>
            </a:r>
            <a:r>
              <a:rPr lang="en-US" sz="8000" dirty="0">
                <a:solidFill>
                  <a:schemeClr val="bg2">
                    <a:lumMod val="50000"/>
                  </a:schemeClr>
                </a:solidFill>
              </a:rPr>
              <a:t>, including forced sexual intercourse and other forms of sexual coercion.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Emotional (psychological) abuse</a:t>
            </a:r>
            <a:r>
              <a:rPr lang="en-US" sz="8000" dirty="0">
                <a:solidFill>
                  <a:schemeClr val="bg2">
                    <a:lumMod val="50000"/>
                  </a:schemeClr>
                </a:solidFill>
              </a:rPr>
              <a:t>, such as insults, belittling, constant humiliation, intimidation (e.g., destroying things), threats of harm, threats to take away children.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Controlling behaviors</a:t>
            </a:r>
            <a:r>
              <a:rPr lang="en-US" sz="8000" dirty="0">
                <a:solidFill>
                  <a:schemeClr val="bg2">
                    <a:lumMod val="50000"/>
                  </a:schemeClr>
                </a:solidFill>
              </a:rPr>
              <a:t>, including isolating a person from family and friends; monitoring their movements; and restricting access to financial resources, employment, education or medical care. 	</a:t>
            </a:r>
            <a:r>
              <a:rPr lang="en-US" sz="8000" dirty="0"/>
              <a:t>		</a:t>
            </a:r>
            <a:r>
              <a:rPr lang="en-US" dirty="0"/>
              <a:t>	</a:t>
            </a:r>
          </a:p>
          <a:p>
            <a:pPr marL="109728" indent="0">
              <a:lnSpc>
                <a:spcPct val="120000"/>
              </a:lnSpc>
              <a:spcBef>
                <a:spcPts val="0"/>
              </a:spcBef>
              <a:buNone/>
            </a:pPr>
            <a:r>
              <a:rPr lang="en-US" sz="1400" dirty="0"/>
              <a:t>				</a:t>
            </a:r>
            <a:r>
              <a:rPr lang="en-US" sz="1400" dirty="0">
                <a:latin typeface="CorporateS" charset="0"/>
              </a:rPr>
              <a:t>					</a:t>
            </a:r>
          </a:p>
          <a:p>
            <a:pPr marL="109728" indent="0">
              <a:lnSpc>
                <a:spcPct val="120000"/>
              </a:lnSpc>
              <a:spcBef>
                <a:spcPts val="0"/>
              </a:spcBef>
              <a:buNone/>
            </a:pPr>
            <a:endParaRPr lang="en-US" sz="1400" dirty="0">
              <a:latin typeface="CorporateS" charset="0"/>
            </a:endParaRPr>
          </a:p>
          <a:p>
            <a:pPr marL="8343900" indent="-50800">
              <a:lnSpc>
                <a:spcPct val="120000"/>
              </a:lnSpc>
              <a:spcBef>
                <a:spcPts val="0"/>
              </a:spcBef>
              <a:buNone/>
            </a:pPr>
            <a:r>
              <a:rPr lang="en-US" sz="7200" dirty="0">
                <a:latin typeface="CorporateS" charset="0"/>
              </a:rPr>
              <a:t>World Health Organization </a:t>
            </a:r>
            <a:endParaRPr lang="en-US" sz="6400" dirty="0"/>
          </a:p>
        </p:txBody>
      </p:sp>
    </p:spTree>
    <p:extLst>
      <p:ext uri="{BB962C8B-B14F-4D97-AF65-F5344CB8AC3E}">
        <p14:creationId xmlns:p14="http://schemas.microsoft.com/office/powerpoint/2010/main" val="45927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7D49A5-BDEE-4FB8-AE6C-25B38123B473}"/>
              </a:ext>
            </a:extLst>
          </p:cNvPr>
          <p:cNvSpPr>
            <a:spLocks noGrp="1"/>
          </p:cNvSpPr>
          <p:nvPr>
            <p:ph type="title"/>
          </p:nvPr>
        </p:nvSpPr>
        <p:spPr/>
        <p:txBody>
          <a:bodyPr>
            <a:normAutofit/>
          </a:bodyPr>
          <a:lstStyle/>
          <a:p>
            <a:r>
              <a:rPr lang="en-US" sz="4000" dirty="0">
                <a:latin typeface="+mj-lt"/>
              </a:rPr>
              <a:t>Human Trafficking (HT)</a:t>
            </a:r>
            <a:endParaRPr lang="en-US" dirty="0"/>
          </a:p>
        </p:txBody>
      </p:sp>
      <p:sp>
        <p:nvSpPr>
          <p:cNvPr id="4" name="Rectangle 3"/>
          <p:cNvSpPr/>
          <p:nvPr/>
        </p:nvSpPr>
        <p:spPr>
          <a:xfrm>
            <a:off x="2171700" y="3186247"/>
            <a:ext cx="7772400" cy="2046714"/>
          </a:xfrm>
          <a:prstGeom prst="rect">
            <a:avLst/>
          </a:prstGeom>
        </p:spPr>
        <p:txBody>
          <a:bodyPr wrap="square" anchor="ctr">
            <a:spAutoFit/>
          </a:bodyPr>
          <a:lstStyle/>
          <a:p>
            <a:pPr algn="ctr">
              <a:spcAft>
                <a:spcPts val="600"/>
              </a:spcAft>
            </a:pPr>
            <a:endParaRPr lang="en-US" sz="2800" b="1" u="sng" dirty="0">
              <a:solidFill>
                <a:schemeClr val="accent1"/>
              </a:solidFill>
            </a:endParaRPr>
          </a:p>
          <a:p>
            <a:pPr algn="ctr">
              <a:spcAft>
                <a:spcPts val="600"/>
              </a:spcAft>
            </a:pPr>
            <a:endParaRPr lang="en-US" sz="2800" b="1" u="sng" dirty="0">
              <a:solidFill>
                <a:schemeClr val="accent1"/>
              </a:solidFill>
            </a:endParaRPr>
          </a:p>
          <a:p>
            <a:pPr algn="ctr">
              <a:spcAft>
                <a:spcPts val="600"/>
              </a:spcAft>
            </a:pPr>
            <a:endParaRPr lang="en-US" sz="2800" b="1" u="sng" dirty="0">
              <a:solidFill>
                <a:schemeClr val="accent1"/>
              </a:solidFill>
            </a:endParaRPr>
          </a:p>
          <a:p>
            <a:pPr algn="ctr">
              <a:spcAft>
                <a:spcPts val="600"/>
              </a:spcAft>
            </a:pPr>
            <a:endParaRPr lang="en-US" sz="2800" b="1" u="sng" dirty="0">
              <a:solidFill>
                <a:schemeClr val="accent1"/>
              </a:solidFill>
            </a:endParaRPr>
          </a:p>
        </p:txBody>
      </p:sp>
      <p:sp>
        <p:nvSpPr>
          <p:cNvPr id="2" name="TextBox 1"/>
          <p:cNvSpPr txBox="1"/>
          <p:nvPr/>
        </p:nvSpPr>
        <p:spPr>
          <a:xfrm>
            <a:off x="1905000" y="3276600"/>
            <a:ext cx="8305800" cy="707886"/>
          </a:xfrm>
          <a:prstGeom prst="rect">
            <a:avLst/>
          </a:prstGeom>
          <a:noFill/>
        </p:spPr>
        <p:txBody>
          <a:bodyPr wrap="square" rtlCol="0">
            <a:spAutoFit/>
          </a:bodyPr>
          <a:lstStyle/>
          <a:p>
            <a:pPr marL="80962" algn="ctr">
              <a:lnSpc>
                <a:spcPct val="110000"/>
              </a:lnSpc>
            </a:pPr>
            <a:endParaRPr lang="en-US" altLang="en-US" sz="2000" dirty="0">
              <a:latin typeface="Arial" charset="0"/>
              <a:ea typeface="MS PGothic" charset="-128"/>
            </a:endParaRPr>
          </a:p>
          <a:p>
            <a:endParaRPr lang="en-US" dirty="0"/>
          </a:p>
        </p:txBody>
      </p:sp>
      <p:sp>
        <p:nvSpPr>
          <p:cNvPr id="5" name="Content Placeholder 4">
            <a:extLst>
              <a:ext uri="{FF2B5EF4-FFF2-40B4-BE49-F238E27FC236}">
                <a16:creationId xmlns:a16="http://schemas.microsoft.com/office/drawing/2014/main" id="{D2BD2E53-A5CB-4641-9BF0-E99DFF96BF43}"/>
              </a:ext>
            </a:extLst>
          </p:cNvPr>
          <p:cNvSpPr>
            <a:spLocks noGrp="1"/>
          </p:cNvSpPr>
          <p:nvPr>
            <p:ph idx="1"/>
          </p:nvPr>
        </p:nvSpPr>
        <p:spPr/>
        <p:txBody>
          <a:bodyPr>
            <a:normAutofit/>
          </a:bodyPr>
          <a:lstStyle/>
          <a:p>
            <a:r>
              <a:rPr lang="en-US" sz="3600" b="1" dirty="0">
                <a:solidFill>
                  <a:srgbClr val="4A66AC"/>
                </a:solidFill>
              </a:rPr>
              <a:t>A crime involving the exploitation of a person for the purposes of compelled labor or a commercial sex act through the use of </a:t>
            </a:r>
            <a:r>
              <a:rPr lang="en-US" sz="3600" b="1" u="sng" dirty="0">
                <a:solidFill>
                  <a:srgbClr val="4A66AC"/>
                </a:solidFill>
              </a:rPr>
              <a:t>force, fraud, and/ or coercion</a:t>
            </a:r>
          </a:p>
        </p:txBody>
      </p:sp>
    </p:spTree>
    <p:extLst>
      <p:ext uri="{BB962C8B-B14F-4D97-AF65-F5344CB8AC3E}">
        <p14:creationId xmlns:p14="http://schemas.microsoft.com/office/powerpoint/2010/main" val="13497684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Intimate Partner Violence (DV)</a:t>
            </a:r>
          </a:p>
        </p:txBody>
      </p:sp>
      <p:sp>
        <p:nvSpPr>
          <p:cNvPr id="3" name="Content Placeholder 2"/>
          <p:cNvSpPr>
            <a:spLocks noGrp="1"/>
          </p:cNvSpPr>
          <p:nvPr>
            <p:ph idx="1"/>
          </p:nvPr>
        </p:nvSpPr>
        <p:spPr/>
        <p:txBody>
          <a:bodyPr>
            <a:normAutofit fontScale="25000" lnSpcReduction="20000"/>
          </a:bodyPr>
          <a:lstStyle/>
          <a:p>
            <a:pPr marL="109728" indent="0">
              <a:lnSpc>
                <a:spcPct val="120000"/>
              </a:lnSpc>
              <a:spcBef>
                <a:spcPts val="0"/>
              </a:spcBef>
              <a:buNone/>
            </a:pPr>
            <a:endParaRPr lang="en-US" b="1" dirty="0">
              <a:solidFill>
                <a:schemeClr val="bg2">
                  <a:lumMod val="50000"/>
                </a:schemeClr>
              </a:solidFill>
            </a:endParaRPr>
          </a:p>
          <a:p>
            <a:pPr>
              <a:lnSpc>
                <a:spcPct val="120000"/>
              </a:lnSpc>
              <a:spcBef>
                <a:spcPts val="0"/>
              </a:spcBef>
            </a:pPr>
            <a:r>
              <a:rPr lang="en-US" sz="8000" b="1" dirty="0">
                <a:solidFill>
                  <a:schemeClr val="bg2">
                    <a:lumMod val="50000"/>
                  </a:schemeClr>
                </a:solidFill>
              </a:rPr>
              <a:t>Physical violence</a:t>
            </a:r>
            <a:r>
              <a:rPr lang="en-US" sz="8000" dirty="0">
                <a:solidFill>
                  <a:schemeClr val="bg2">
                    <a:lumMod val="50000"/>
                  </a:schemeClr>
                </a:solidFill>
              </a:rPr>
              <a:t>, such as slapping, hitting, kicking and beating, animal abuse.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Sexual violence</a:t>
            </a:r>
            <a:r>
              <a:rPr lang="en-US" sz="8000" dirty="0">
                <a:solidFill>
                  <a:schemeClr val="bg2">
                    <a:lumMod val="50000"/>
                  </a:schemeClr>
                </a:solidFill>
              </a:rPr>
              <a:t>, including forced sexual intercourse and other forms of sexual coercion.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Emotional (psychological) abuse</a:t>
            </a:r>
            <a:r>
              <a:rPr lang="en-US" sz="8000" dirty="0">
                <a:solidFill>
                  <a:schemeClr val="bg2">
                    <a:lumMod val="50000"/>
                  </a:schemeClr>
                </a:solidFill>
              </a:rPr>
              <a:t>, such as insults, belittling, constant humiliation, intimidation (e.g., destroying things), threats of harm to family at home or abroad, threats to take away children. </a:t>
            </a:r>
          </a:p>
          <a:p>
            <a:pPr>
              <a:lnSpc>
                <a:spcPct val="120000"/>
              </a:lnSpc>
              <a:spcBef>
                <a:spcPts val="0"/>
              </a:spcBef>
            </a:pPr>
            <a:endParaRPr lang="en-US" sz="8000" dirty="0">
              <a:solidFill>
                <a:schemeClr val="bg2">
                  <a:lumMod val="50000"/>
                </a:schemeClr>
              </a:solidFill>
            </a:endParaRPr>
          </a:p>
          <a:p>
            <a:pPr>
              <a:lnSpc>
                <a:spcPct val="120000"/>
              </a:lnSpc>
              <a:spcBef>
                <a:spcPts val="0"/>
              </a:spcBef>
            </a:pPr>
            <a:r>
              <a:rPr lang="en-US" sz="8000" b="1" dirty="0">
                <a:solidFill>
                  <a:schemeClr val="bg2">
                    <a:lumMod val="50000"/>
                  </a:schemeClr>
                </a:solidFill>
              </a:rPr>
              <a:t>Controlling behaviors</a:t>
            </a:r>
            <a:r>
              <a:rPr lang="en-US" sz="8000" dirty="0">
                <a:solidFill>
                  <a:schemeClr val="bg2">
                    <a:lumMod val="50000"/>
                  </a:schemeClr>
                </a:solidFill>
              </a:rPr>
              <a:t>, including isolating a person from family and friends; monitoring their movements; and restricting access to financial resources, employment, education or medical care. 	</a:t>
            </a:r>
            <a:r>
              <a:rPr lang="en-US" sz="8000" dirty="0"/>
              <a:t>		</a:t>
            </a:r>
            <a:r>
              <a:rPr lang="en-US" dirty="0"/>
              <a:t>	</a:t>
            </a:r>
          </a:p>
          <a:p>
            <a:pPr marL="109728" indent="0">
              <a:lnSpc>
                <a:spcPct val="120000"/>
              </a:lnSpc>
              <a:spcBef>
                <a:spcPts val="0"/>
              </a:spcBef>
              <a:buNone/>
            </a:pPr>
            <a:r>
              <a:rPr lang="en-US" sz="1400" dirty="0"/>
              <a:t>				</a:t>
            </a:r>
            <a:r>
              <a:rPr lang="en-US" sz="1400" dirty="0">
                <a:latin typeface="CorporateS" charset="0"/>
              </a:rPr>
              <a:t>					</a:t>
            </a:r>
          </a:p>
          <a:p>
            <a:pPr marL="109728" indent="0">
              <a:lnSpc>
                <a:spcPct val="120000"/>
              </a:lnSpc>
              <a:spcBef>
                <a:spcPts val="0"/>
              </a:spcBef>
              <a:buNone/>
            </a:pPr>
            <a:endParaRPr lang="en-US" sz="1400" dirty="0">
              <a:latin typeface="CorporateS" charset="0"/>
            </a:endParaRPr>
          </a:p>
          <a:p>
            <a:pPr marL="8343900" indent="-50800">
              <a:lnSpc>
                <a:spcPct val="120000"/>
              </a:lnSpc>
              <a:spcBef>
                <a:spcPts val="0"/>
              </a:spcBef>
              <a:buNone/>
            </a:pPr>
            <a:r>
              <a:rPr lang="en-US" sz="7200" dirty="0">
                <a:latin typeface="CorporateS" charset="0"/>
              </a:rPr>
              <a:t>World Health Organization </a:t>
            </a:r>
            <a:endParaRPr lang="en-US" sz="6400" dirty="0"/>
          </a:p>
        </p:txBody>
      </p:sp>
    </p:spTree>
    <p:extLst>
      <p:ext uri="{BB962C8B-B14F-4D97-AF65-F5344CB8AC3E}">
        <p14:creationId xmlns:p14="http://schemas.microsoft.com/office/powerpoint/2010/main" val="3102183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rb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3_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3.xml><?xml version="1.0" encoding="utf-8"?>
<a:theme xmlns:a="http://schemas.openxmlformats.org/drawingml/2006/main" name="1_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rgbClr val="F3B94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10722</TotalTime>
  <Words>1692</Words>
  <Application>Microsoft Office PowerPoint</Application>
  <PresentationFormat>Widescreen</PresentationFormat>
  <Paragraphs>302</Paragraphs>
  <Slides>23</Slides>
  <Notes>20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MS PGothic</vt:lpstr>
      <vt:lpstr>Arial</vt:lpstr>
      <vt:lpstr>Book Antiqua</vt:lpstr>
      <vt:lpstr>Calibri</vt:lpstr>
      <vt:lpstr>Corbel</vt:lpstr>
      <vt:lpstr>CorporateS</vt:lpstr>
      <vt:lpstr>Georgia</vt:lpstr>
      <vt:lpstr>Open Sans</vt:lpstr>
      <vt:lpstr>Roboto</vt:lpstr>
      <vt:lpstr>Trebuchet MS</vt:lpstr>
      <vt:lpstr>Wingdings 2</vt:lpstr>
      <vt:lpstr>Wingdings 3</vt:lpstr>
      <vt:lpstr>Urban</vt:lpstr>
      <vt:lpstr>3_Sales Direction 16X9</vt:lpstr>
      <vt:lpstr>1_Sales Direction 16X9</vt:lpstr>
      <vt:lpstr>Parallax</vt:lpstr>
      <vt:lpstr>Human Trafficking &amp;  Domestic Violence / Intimate Partner Violence;   Intersectionality and the Importance of a Multidisciplinary Approach</vt:lpstr>
      <vt:lpstr>David M. Ryan, Chief of Police (retired) Coordinator / WCATTF Director / WCDVHRT</vt:lpstr>
      <vt:lpstr>Please Note:</vt:lpstr>
      <vt:lpstr>Myths</vt:lpstr>
      <vt:lpstr>It Is In Your Community</vt:lpstr>
      <vt:lpstr>Intimate Partner Violence  (DV) </vt:lpstr>
      <vt:lpstr>Intimate Partner Violence (DV)</vt:lpstr>
      <vt:lpstr>Human Trafficking (HT)</vt:lpstr>
      <vt:lpstr>Intimate Partner Violence (DV)</vt:lpstr>
      <vt:lpstr>Purchasers as traffickers:</vt:lpstr>
      <vt:lpstr>Offenders</vt:lpstr>
      <vt:lpstr>Trafficking victims in the U.S. can be divided into three populations</vt:lpstr>
      <vt:lpstr>Intersectionality</vt:lpstr>
      <vt:lpstr>PowerPoint Presentation</vt:lpstr>
      <vt:lpstr>The Totality of HT Victim Experience</vt:lpstr>
      <vt:lpstr>The Totality of IPV  Victim Experience</vt:lpstr>
      <vt:lpstr>Push Factors: Individual &amp; Interpersonal (Bold indicates  push factors for  both HT and IPV)</vt:lpstr>
      <vt:lpstr>PowerPoint Presentation</vt:lpstr>
      <vt:lpstr>Coercive Control</vt:lpstr>
      <vt:lpstr>PLUS, with trafficking …. there can be additional coercive control tactics related to reputational harm and/or legal ramifications</vt:lpstr>
      <vt:lpstr> “Look beneath the surface and do not let the quality of a thing escape you”</vt:lpstr>
      <vt:lpstr>Resources</vt:lpstr>
      <vt:lpstr>THANK YOU</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David Ryan</cp:lastModifiedBy>
  <cp:revision>711</cp:revision>
  <cp:lastPrinted>2023-01-23T21:04:25Z</cp:lastPrinted>
  <dcterms:created xsi:type="dcterms:W3CDTF">2014-01-24T16:27:16Z</dcterms:created>
  <dcterms:modified xsi:type="dcterms:W3CDTF">2024-01-13T22:39:32Z</dcterms:modified>
</cp:coreProperties>
</file>