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8288000" cy="10287000"/>
  <p:notesSz cx="6858000" cy="9144000"/>
  <p:embeddedFontLst>
    <p:embeddedFont>
      <p:font typeface="Canva Sans Bold" panose="020B0604020202020204" charset="0"/>
      <p:regular r:id="rId50"/>
    </p:embeddedFont>
    <p:embeddedFont>
      <p:font typeface="Open Sans" panose="020B0606030504020204" pitchFamily="34" charset="0"/>
      <p:regular r:id="rId51"/>
    </p:embeddedFont>
    <p:embeddedFont>
      <p:font typeface="Open Sans Bold" panose="020B0806030504020204" charset="0"/>
      <p:regular r:id="rId52"/>
    </p:embeddedFont>
    <p:embeddedFont>
      <p:font typeface="Open Sans Extra Bold" panose="020B0604020202020204" charset="0"/>
      <p:regular r:id="rId53"/>
    </p:embeddedFont>
    <p:embeddedFont>
      <p:font typeface="Open Sans Light" panose="020B0306030504020204" pitchFamily="34" charset="0"/>
      <p:regular r:id="rId54"/>
    </p:embeddedFont>
    <p:embeddedFont>
      <p:font typeface="Open Sans Light Bold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34603" autoAdjust="0"/>
    <p:restoredTop sz="86459" autoAdjust="0"/>
  </p:normalViewPr>
  <p:slideViewPr>
    <p:cSldViewPr>
      <p:cViewPr varScale="1">
        <p:scale>
          <a:sx n="50" d="100"/>
          <a:sy n="50" d="100"/>
        </p:scale>
        <p:origin x="77" y="4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1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78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74" b="-702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28700" y="3478128"/>
            <a:ext cx="16230600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 Light Bold"/>
              </a:rPr>
              <a:t>Good Afternoon and Welcome</a:t>
            </a:r>
            <a:r>
              <a:rPr lang="en-US" sz="3399" dirty="0">
                <a:solidFill>
                  <a:srgbClr val="000000"/>
                </a:solidFill>
                <a:latin typeface="Open Sans Light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456779" cy="10287000"/>
          </a:xfrm>
          <a:custGeom>
            <a:avLst/>
            <a:gdLst/>
            <a:ahLst/>
            <a:cxnLst/>
            <a:rect l="l" t="t" r="r" b="b"/>
            <a:pathLst>
              <a:path w="6456779" h="10287000">
                <a:moveTo>
                  <a:pt x="0" y="0"/>
                </a:moveTo>
                <a:lnTo>
                  <a:pt x="6456779" y="0"/>
                </a:lnTo>
                <a:lnTo>
                  <a:pt x="645677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1499" r="-1017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828821" y="983520"/>
            <a:ext cx="8430479" cy="8100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090"/>
              </a:lnSpc>
            </a:pPr>
            <a:r>
              <a:rPr lang="en-US" sz="11492">
                <a:solidFill>
                  <a:srgbClr val="000000"/>
                </a:solidFill>
                <a:latin typeface="Open Sans Extra Bold"/>
              </a:rPr>
              <a:t>How do we identify trafficking victims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69524" y="341243"/>
            <a:ext cx="7548951" cy="4967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91"/>
              </a:lnSpc>
            </a:pPr>
            <a:r>
              <a:rPr lang="en-US" sz="9422">
                <a:solidFill>
                  <a:srgbClr val="000000"/>
                </a:solidFill>
                <a:latin typeface="Open Sans Extra Bold"/>
              </a:rPr>
              <a:t>Intentional</a:t>
            </a:r>
          </a:p>
          <a:p>
            <a:pPr algn="ctr">
              <a:lnSpc>
                <a:spcPts val="13191"/>
              </a:lnSpc>
            </a:pPr>
            <a:endParaRPr lang="en-US" sz="9422">
              <a:solidFill>
                <a:srgbClr val="000000"/>
              </a:solidFill>
              <a:latin typeface="Open Sans Extra Bold"/>
            </a:endParaRPr>
          </a:p>
          <a:p>
            <a:pPr algn="ctr">
              <a:lnSpc>
                <a:spcPts val="13191"/>
              </a:lnSpc>
            </a:pPr>
            <a:r>
              <a:rPr lang="en-US" sz="9422">
                <a:solidFill>
                  <a:srgbClr val="000000"/>
                </a:solidFill>
                <a:latin typeface="Open Sans Extra Bold"/>
              </a:rPr>
              <a:t>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4099371" y="2189446"/>
            <a:ext cx="10089259" cy="27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calling hotline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calling/meeting with provider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connecting with street outreach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11602" y="7018143"/>
            <a:ext cx="5664796" cy="27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hospital visit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sting operation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family reaches out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024338" y="5315638"/>
            <a:ext cx="823932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Unintentional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72539" y="4471317"/>
            <a:ext cx="12142921" cy="3406611"/>
          </a:xfrm>
          <a:custGeom>
            <a:avLst/>
            <a:gdLst/>
            <a:ahLst/>
            <a:cxnLst/>
            <a:rect l="l" t="t" r="r" b="b"/>
            <a:pathLst>
              <a:path w="12142921" h="3406611">
                <a:moveTo>
                  <a:pt x="0" y="0"/>
                </a:moveTo>
                <a:lnTo>
                  <a:pt x="12142922" y="0"/>
                </a:lnTo>
                <a:lnTo>
                  <a:pt x="12142922" y="3406612"/>
                </a:lnTo>
                <a:lnTo>
                  <a:pt x="0" y="3406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72539" y="1202787"/>
            <a:ext cx="12142921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SAFE HARBOUR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32626" y="131815"/>
            <a:ext cx="11370335" cy="10155185"/>
          </a:xfrm>
          <a:custGeom>
            <a:avLst/>
            <a:gdLst/>
            <a:ahLst/>
            <a:cxnLst/>
            <a:rect l="l" t="t" r="r" b="b"/>
            <a:pathLst>
              <a:path w="11370335" h="10155185">
                <a:moveTo>
                  <a:pt x="0" y="0"/>
                </a:moveTo>
                <a:lnTo>
                  <a:pt x="11370336" y="0"/>
                </a:lnTo>
                <a:lnTo>
                  <a:pt x="11370336" y="10155185"/>
                </a:lnTo>
                <a:lnTo>
                  <a:pt x="0" y="101551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39083" y="0"/>
            <a:ext cx="16409834" cy="12307376"/>
          </a:xfrm>
          <a:custGeom>
            <a:avLst/>
            <a:gdLst/>
            <a:ahLst/>
            <a:cxnLst/>
            <a:rect l="l" t="t" r="r" b="b"/>
            <a:pathLst>
              <a:path w="16409834" h="12307376">
                <a:moveTo>
                  <a:pt x="0" y="0"/>
                </a:moveTo>
                <a:lnTo>
                  <a:pt x="16409834" y="0"/>
                </a:lnTo>
                <a:lnTo>
                  <a:pt x="16409834" y="12307376"/>
                </a:lnTo>
                <a:lnTo>
                  <a:pt x="0" y="123073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2213" y="1020881"/>
            <a:ext cx="17783573" cy="815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634">
                <a:solidFill>
                  <a:srgbClr val="000000"/>
                </a:solidFill>
                <a:latin typeface="Open Sans Extra Bold"/>
              </a:rPr>
              <a:t>Safe Harbour NY: is a program that implements a system-level approach within existing child welfare and allied youth-serving systems, including Runaway-Homeless Youth programs (RHY), Probation, Persons In Need of Supervision (PINS), Youth Bureaus, and other critical partners. This approach leverages existing system strengths to create a more effective and efficient response to youth who have experienced commercial sexual exploitation or trafficking, </a:t>
            </a:r>
          </a:p>
          <a:p>
            <a:pPr algn="ctr">
              <a:lnSpc>
                <a:spcPts val="6488"/>
              </a:lnSpc>
              <a:spcBef>
                <a:spcPct val="0"/>
              </a:spcBef>
            </a:pPr>
            <a:r>
              <a:rPr lang="en-US" sz="4634">
                <a:solidFill>
                  <a:srgbClr val="F46530"/>
                </a:solidFill>
                <a:latin typeface="Open Sans Extra Bold"/>
              </a:rPr>
              <a:t>or who are vulnerable to it.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914400"/>
            <a:ext cx="17499924" cy="211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39"/>
              </a:lnSpc>
            </a:pPr>
            <a:r>
              <a:rPr lang="en-US" sz="6099">
                <a:solidFill>
                  <a:srgbClr val="000000"/>
                </a:solidFill>
                <a:latin typeface="Open Sans Light Bold"/>
              </a:rPr>
              <a:t>An example of NGO's that can assist in trafficking cases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149995" y="3484597"/>
            <a:ext cx="15988010" cy="5487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Designated Safe Harbour coordinator/OCFS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RHY facility or services provider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Victim Advocacy Agency/CAC/DV services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Salvation Army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Religious organization with community outreach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Hospital ER or Urgent Care facilities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81775"/>
            <a:ext cx="18288000" cy="9523450"/>
          </a:xfrm>
          <a:custGeom>
            <a:avLst/>
            <a:gdLst/>
            <a:ahLst/>
            <a:cxnLst/>
            <a:rect l="l" t="t" r="r" b="b"/>
            <a:pathLst>
              <a:path w="18288000" h="9523450">
                <a:moveTo>
                  <a:pt x="0" y="0"/>
                </a:moveTo>
                <a:lnTo>
                  <a:pt x="18288000" y="0"/>
                </a:lnTo>
                <a:lnTo>
                  <a:pt x="18288000" y="9523450"/>
                </a:lnTo>
                <a:lnTo>
                  <a:pt x="0" y="95234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457200"/>
            <a:ext cx="18288000" cy="9372600"/>
          </a:xfrm>
          <a:custGeom>
            <a:avLst/>
            <a:gdLst/>
            <a:ahLst/>
            <a:cxnLst/>
            <a:rect l="l" t="t" r="r" b="b"/>
            <a:pathLst>
              <a:path w="18288000" h="9372600">
                <a:moveTo>
                  <a:pt x="0" y="0"/>
                </a:moveTo>
                <a:lnTo>
                  <a:pt x="18288000" y="0"/>
                </a:lnTo>
                <a:lnTo>
                  <a:pt x="18288000" y="9372600"/>
                </a:lnTo>
                <a:lnTo>
                  <a:pt x="0" y="9372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9342" y="357328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6" y="0"/>
                </a:lnTo>
                <a:lnTo>
                  <a:pt x="5029316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93929" y="5854293"/>
            <a:ext cx="9700141" cy="3404007"/>
          </a:xfrm>
          <a:custGeom>
            <a:avLst/>
            <a:gdLst/>
            <a:ahLst/>
            <a:cxnLst/>
            <a:rect l="l" t="t" r="r" b="b"/>
            <a:pathLst>
              <a:path w="9700141" h="3404007">
                <a:moveTo>
                  <a:pt x="0" y="0"/>
                </a:moveTo>
                <a:lnTo>
                  <a:pt x="9700142" y="0"/>
                </a:lnTo>
                <a:lnTo>
                  <a:pt x="9700142" y="3404007"/>
                </a:lnTo>
                <a:lnTo>
                  <a:pt x="0" y="34040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028700" y="1918852"/>
            <a:ext cx="4543127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2471 Students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preK-12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2860"/>
            <a:ext cx="18328821" cy="10264140"/>
          </a:xfrm>
          <a:custGeom>
            <a:avLst/>
            <a:gdLst/>
            <a:ahLst/>
            <a:cxnLst/>
            <a:rect l="l" t="t" r="r" b="b"/>
            <a:pathLst>
              <a:path w="18328821" h="10264140">
                <a:moveTo>
                  <a:pt x="0" y="0"/>
                </a:moveTo>
                <a:lnTo>
                  <a:pt x="18328821" y="0"/>
                </a:lnTo>
                <a:lnTo>
                  <a:pt x="18328821" y="10264140"/>
                </a:lnTo>
                <a:lnTo>
                  <a:pt x="0" y="102641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6379"/>
            <a:ext cx="4218136" cy="3205783"/>
          </a:xfrm>
          <a:custGeom>
            <a:avLst/>
            <a:gdLst/>
            <a:ahLst/>
            <a:cxnLst/>
            <a:rect l="l" t="t" r="r" b="b"/>
            <a:pathLst>
              <a:path w="4218136" h="3205783">
                <a:moveTo>
                  <a:pt x="0" y="0"/>
                </a:moveTo>
                <a:lnTo>
                  <a:pt x="4218136" y="0"/>
                </a:lnTo>
                <a:lnTo>
                  <a:pt x="4218136" y="3205784"/>
                </a:lnTo>
                <a:lnTo>
                  <a:pt x="0" y="32057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749825" y="2789347"/>
            <a:ext cx="14788350" cy="5988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14"/>
              </a:lnSpc>
            </a:pPr>
            <a:r>
              <a:rPr lang="en-US" sz="5653">
                <a:solidFill>
                  <a:srgbClr val="2B2B2C"/>
                </a:solidFill>
                <a:latin typeface="Open Sans Light Bold"/>
              </a:rPr>
              <a:t>John Kelly</a:t>
            </a:r>
          </a:p>
          <a:p>
            <a:pPr algn="ctr">
              <a:lnSpc>
                <a:spcPts val="7914"/>
              </a:lnSpc>
            </a:pPr>
            <a:endParaRPr lang="en-US" sz="5653">
              <a:solidFill>
                <a:srgbClr val="2B2B2C"/>
              </a:solidFill>
              <a:latin typeface="Open Sans Light Bold"/>
            </a:endParaRPr>
          </a:p>
          <a:p>
            <a:pPr algn="ctr">
              <a:lnSpc>
                <a:spcPts val="6405"/>
              </a:lnSpc>
            </a:pPr>
            <a:r>
              <a:rPr lang="en-US" sz="4575">
                <a:solidFill>
                  <a:srgbClr val="FDFEFE"/>
                </a:solidFill>
                <a:latin typeface="Open Sans Light"/>
              </a:rPr>
              <a:t> Investigator Saratoga Springs PD (Ret)</a:t>
            </a:r>
          </a:p>
          <a:p>
            <a:pPr algn="ctr">
              <a:lnSpc>
                <a:spcPts val="6406"/>
              </a:lnSpc>
            </a:pPr>
            <a:r>
              <a:rPr lang="en-US" sz="4576">
                <a:solidFill>
                  <a:srgbClr val="FDFEFE"/>
                </a:solidFill>
                <a:latin typeface="Open Sans Light"/>
              </a:rPr>
              <a:t>Forensic Interviewer of Children/NCAC/Child First/FIBP</a:t>
            </a:r>
          </a:p>
          <a:p>
            <a:pPr algn="ctr">
              <a:lnSpc>
                <a:spcPts val="6406"/>
              </a:lnSpc>
            </a:pPr>
            <a:r>
              <a:rPr lang="en-US" sz="4576">
                <a:solidFill>
                  <a:srgbClr val="FDFEFE"/>
                </a:solidFill>
                <a:latin typeface="Open Sans Light"/>
              </a:rPr>
              <a:t>Statewide MDT Director for NYS Childrens Alliance</a:t>
            </a:r>
          </a:p>
          <a:p>
            <a:pPr algn="ctr">
              <a:lnSpc>
                <a:spcPts val="6406"/>
              </a:lnSpc>
            </a:pPr>
            <a:r>
              <a:rPr lang="en-US" sz="4576">
                <a:solidFill>
                  <a:srgbClr val="FDFEFE"/>
                </a:solidFill>
                <a:latin typeface="Open Sans Light"/>
              </a:rPr>
              <a:t>Former Safe Harbour Coordinator for Saratoga County</a:t>
            </a:r>
          </a:p>
          <a:p>
            <a:pPr algn="ctr">
              <a:lnSpc>
                <a:spcPts val="6406"/>
              </a:lnSpc>
            </a:pPr>
            <a:r>
              <a:rPr lang="en-US" sz="4576">
                <a:solidFill>
                  <a:srgbClr val="FDFEFE"/>
                </a:solidFill>
                <a:latin typeface="Open Sans Light"/>
              </a:rPr>
              <a:t>Former National Center for Missing &amp; Exploited Children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73458" y="232097"/>
            <a:ext cx="11941084" cy="6716860"/>
          </a:xfrm>
          <a:custGeom>
            <a:avLst/>
            <a:gdLst/>
            <a:ahLst/>
            <a:cxnLst/>
            <a:rect l="l" t="t" r="r" b="b"/>
            <a:pathLst>
              <a:path w="11941084" h="6716860">
                <a:moveTo>
                  <a:pt x="0" y="0"/>
                </a:moveTo>
                <a:lnTo>
                  <a:pt x="11941084" y="0"/>
                </a:lnTo>
                <a:lnTo>
                  <a:pt x="11941084" y="6716859"/>
                </a:lnTo>
                <a:lnTo>
                  <a:pt x="0" y="6716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852272" y="7453630"/>
            <a:ext cx="14583456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meets with agent Fallon and advocate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information to be shared with the Task Force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197997" y="-95250"/>
            <a:ext cx="13289360" cy="10091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trafficked around the Capital region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60/40 split with Rodriguez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acted as "bottom" when needed x1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multiple ads online not controlled by victim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could bring in up to $1000 per week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weekdays good for business travelers</a:t>
            </a:r>
          </a:p>
        </p:txBody>
      </p:sp>
      <p:sp>
        <p:nvSpPr>
          <p:cNvPr id="3" name="Freeform 3"/>
          <p:cNvSpPr/>
          <p:nvPr/>
        </p:nvSpPr>
        <p:spPr>
          <a:xfrm>
            <a:off x="5486400" y="2989615"/>
            <a:ext cx="7315200" cy="493776"/>
          </a:xfrm>
          <a:custGeom>
            <a:avLst/>
            <a:gdLst/>
            <a:ahLst/>
            <a:cxnLst/>
            <a:rect l="l" t="t" r="r" b="b"/>
            <a:pathLst>
              <a:path w="7315200" h="493776">
                <a:moveTo>
                  <a:pt x="0" y="0"/>
                </a:moveTo>
                <a:lnTo>
                  <a:pt x="7315200" y="0"/>
                </a:lnTo>
                <a:lnTo>
                  <a:pt x="7315200" y="493776"/>
                </a:lnTo>
                <a:lnTo>
                  <a:pt x="0" y="493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676900" y="1028700"/>
            <a:ext cx="7315200" cy="493776"/>
          </a:xfrm>
          <a:custGeom>
            <a:avLst/>
            <a:gdLst/>
            <a:ahLst/>
            <a:cxnLst/>
            <a:rect l="l" t="t" r="r" b="b"/>
            <a:pathLst>
              <a:path w="7315200" h="493776">
                <a:moveTo>
                  <a:pt x="0" y="0"/>
                </a:moveTo>
                <a:lnTo>
                  <a:pt x="7315200" y="0"/>
                </a:lnTo>
                <a:lnTo>
                  <a:pt x="7315200" y="493776"/>
                </a:lnTo>
                <a:lnTo>
                  <a:pt x="0" y="493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486400" y="6570549"/>
            <a:ext cx="7315200" cy="493776"/>
          </a:xfrm>
          <a:custGeom>
            <a:avLst/>
            <a:gdLst/>
            <a:ahLst/>
            <a:cxnLst/>
            <a:rect l="l" t="t" r="r" b="b"/>
            <a:pathLst>
              <a:path w="7315200" h="493776">
                <a:moveTo>
                  <a:pt x="0" y="0"/>
                </a:moveTo>
                <a:lnTo>
                  <a:pt x="7315200" y="0"/>
                </a:lnTo>
                <a:lnTo>
                  <a:pt x="7315200" y="493776"/>
                </a:lnTo>
                <a:lnTo>
                  <a:pt x="0" y="493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5486400" y="8378488"/>
            <a:ext cx="7315200" cy="493776"/>
          </a:xfrm>
          <a:custGeom>
            <a:avLst/>
            <a:gdLst/>
            <a:ahLst/>
            <a:cxnLst/>
            <a:rect l="l" t="t" r="r" b="b"/>
            <a:pathLst>
              <a:path w="7315200" h="493776">
                <a:moveTo>
                  <a:pt x="0" y="0"/>
                </a:moveTo>
                <a:lnTo>
                  <a:pt x="7315200" y="0"/>
                </a:lnTo>
                <a:lnTo>
                  <a:pt x="7315200" y="493776"/>
                </a:lnTo>
                <a:lnTo>
                  <a:pt x="0" y="493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676900" y="5087112"/>
            <a:ext cx="7315200" cy="493776"/>
          </a:xfrm>
          <a:custGeom>
            <a:avLst/>
            <a:gdLst/>
            <a:ahLst/>
            <a:cxnLst/>
            <a:rect l="l" t="t" r="r" b="b"/>
            <a:pathLst>
              <a:path w="7315200" h="493776">
                <a:moveTo>
                  <a:pt x="0" y="0"/>
                </a:moveTo>
                <a:lnTo>
                  <a:pt x="7315200" y="0"/>
                </a:lnTo>
                <a:lnTo>
                  <a:pt x="7315200" y="493776"/>
                </a:lnTo>
                <a:lnTo>
                  <a:pt x="0" y="4937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8" r="-235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3599999">
            <a:off x="7887331" y="6659137"/>
            <a:ext cx="3548089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rot="5681842">
            <a:off x="9055304" y="3228123"/>
            <a:ext cx="3355685" cy="0"/>
          </a:xfrm>
          <a:prstGeom prst="line">
            <a:avLst/>
          </a:prstGeom>
          <a:ln w="47625" cap="rnd">
            <a:solidFill>
              <a:srgbClr val="F4653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0572010" y="1028700"/>
            <a:ext cx="625649" cy="626789"/>
          </a:xfrm>
          <a:custGeom>
            <a:avLst/>
            <a:gdLst/>
            <a:ahLst/>
            <a:cxnLst/>
            <a:rect l="l" t="t" r="r" b="b"/>
            <a:pathLst>
              <a:path w="625649" h="626789">
                <a:moveTo>
                  <a:pt x="0" y="0"/>
                </a:moveTo>
                <a:lnTo>
                  <a:pt x="625649" y="0"/>
                </a:lnTo>
                <a:lnTo>
                  <a:pt x="625649" y="626789"/>
                </a:lnTo>
                <a:lnTo>
                  <a:pt x="0" y="6267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259186" y="4806293"/>
            <a:ext cx="625649" cy="626789"/>
          </a:xfrm>
          <a:custGeom>
            <a:avLst/>
            <a:gdLst/>
            <a:ahLst/>
            <a:cxnLst/>
            <a:rect l="l" t="t" r="r" b="b"/>
            <a:pathLst>
              <a:path w="625649" h="626789">
                <a:moveTo>
                  <a:pt x="0" y="0"/>
                </a:moveTo>
                <a:lnTo>
                  <a:pt x="625649" y="0"/>
                </a:lnTo>
                <a:lnTo>
                  <a:pt x="625649" y="626789"/>
                </a:lnTo>
                <a:lnTo>
                  <a:pt x="0" y="6267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1585040">
            <a:off x="8674381" y="4638421"/>
            <a:ext cx="1669473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 rot="-317335">
            <a:off x="8748978" y="5305013"/>
            <a:ext cx="1513244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rot="3901453">
            <a:off x="8516315" y="3775640"/>
            <a:ext cx="2811903" cy="0"/>
          </a:xfrm>
          <a:prstGeom prst="line">
            <a:avLst/>
          </a:prstGeom>
          <a:ln w="47625" cap="rnd">
            <a:solidFill>
              <a:srgbClr val="FF161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9148" y="1534623"/>
            <a:ext cx="5472684" cy="8229600"/>
          </a:xfrm>
          <a:custGeom>
            <a:avLst/>
            <a:gdLst/>
            <a:ahLst/>
            <a:cxnLst/>
            <a:rect l="l" t="t" r="r" b="b"/>
            <a:pathLst>
              <a:path w="5472684" h="8229600">
                <a:moveTo>
                  <a:pt x="0" y="0"/>
                </a:moveTo>
                <a:lnTo>
                  <a:pt x="5472684" y="0"/>
                </a:lnTo>
                <a:lnTo>
                  <a:pt x="5472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523151" y="481965"/>
            <a:ext cx="6665516" cy="1338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9"/>
              </a:lnSpc>
            </a:pPr>
            <a:r>
              <a:rPr lang="en-US" sz="7799">
                <a:solidFill>
                  <a:srgbClr val="000000"/>
                </a:solidFill>
                <a:latin typeface="Open Sans Bold"/>
              </a:rPr>
              <a:t> Jurisdictions</a:t>
            </a:r>
            <a:r>
              <a:rPr lang="en-US" sz="7799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067839" y="4424342"/>
            <a:ext cx="9900642" cy="3599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Washington County NY (School &amp; Childhood Home)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Ulster County NY (Court &amp; Trafficking)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Saratoga County NY (Hospital &amp; Safe Harbour)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Rensselaer County NY (Pimp)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Warren County NY (Court &amp; Sister)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Charleston SC (Fed Court &amp; Trafficking)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016030" y="1028700"/>
            <a:ext cx="2243270" cy="2815821"/>
          </a:xfrm>
          <a:custGeom>
            <a:avLst/>
            <a:gdLst/>
            <a:ahLst/>
            <a:cxnLst/>
            <a:rect l="l" t="t" r="r" b="b"/>
            <a:pathLst>
              <a:path w="2243270" h="2815821">
                <a:moveTo>
                  <a:pt x="0" y="0"/>
                </a:moveTo>
                <a:lnTo>
                  <a:pt x="2243270" y="0"/>
                </a:lnTo>
                <a:lnTo>
                  <a:pt x="2243270" y="2815821"/>
                </a:lnTo>
                <a:lnTo>
                  <a:pt x="0" y="28158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28700" y="992390"/>
            <a:ext cx="2243270" cy="2815821"/>
          </a:xfrm>
          <a:custGeom>
            <a:avLst/>
            <a:gdLst/>
            <a:ahLst/>
            <a:cxnLst/>
            <a:rect l="l" t="t" r="r" b="b"/>
            <a:pathLst>
              <a:path w="2243270" h="2815821">
                <a:moveTo>
                  <a:pt x="0" y="0"/>
                </a:moveTo>
                <a:lnTo>
                  <a:pt x="2243270" y="0"/>
                </a:lnTo>
                <a:lnTo>
                  <a:pt x="2243270" y="2815820"/>
                </a:lnTo>
                <a:lnTo>
                  <a:pt x="0" y="28158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380978" y="866775"/>
            <a:ext cx="11526044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Safe Harbour Funds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377978" y="3712960"/>
            <a:ext cx="9532045" cy="456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Bedding at sisters home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Tattoo cover up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Medical follow up-STI meds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TFCBT co-pays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New clothes/gift cards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11260" y="4763622"/>
            <a:ext cx="3193659" cy="6113575"/>
          </a:xfrm>
          <a:custGeom>
            <a:avLst/>
            <a:gdLst/>
            <a:ahLst/>
            <a:cxnLst/>
            <a:rect l="l" t="t" r="r" b="b"/>
            <a:pathLst>
              <a:path w="3193659" h="6113575">
                <a:moveTo>
                  <a:pt x="0" y="0"/>
                </a:moveTo>
                <a:lnTo>
                  <a:pt x="3193658" y="0"/>
                </a:lnTo>
                <a:lnTo>
                  <a:pt x="3193658" y="6113575"/>
                </a:lnTo>
                <a:lnTo>
                  <a:pt x="0" y="611357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420173" y="198572"/>
            <a:ext cx="11867827" cy="4944928"/>
          </a:xfrm>
          <a:custGeom>
            <a:avLst/>
            <a:gdLst/>
            <a:ahLst/>
            <a:cxnLst/>
            <a:rect l="l" t="t" r="r" b="b"/>
            <a:pathLst>
              <a:path w="11867827" h="4944928">
                <a:moveTo>
                  <a:pt x="0" y="0"/>
                </a:moveTo>
                <a:lnTo>
                  <a:pt x="11867827" y="0"/>
                </a:lnTo>
                <a:lnTo>
                  <a:pt x="11867827" y="4944928"/>
                </a:lnTo>
                <a:lnTo>
                  <a:pt x="0" y="49449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258683" y="5305751"/>
            <a:ext cx="5029317" cy="5029317"/>
          </a:xfrm>
          <a:custGeom>
            <a:avLst/>
            <a:gdLst/>
            <a:ahLst/>
            <a:cxnLst/>
            <a:rect l="l" t="t" r="r" b="b"/>
            <a:pathLst>
              <a:path w="5029317" h="5029317">
                <a:moveTo>
                  <a:pt x="0" y="0"/>
                </a:moveTo>
                <a:lnTo>
                  <a:pt x="5029317" y="0"/>
                </a:lnTo>
                <a:lnTo>
                  <a:pt x="5029317" y="5029317"/>
                </a:lnTo>
                <a:lnTo>
                  <a:pt x="0" y="50293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760402" y="198572"/>
            <a:ext cx="3067750" cy="5225876"/>
          </a:xfrm>
          <a:custGeom>
            <a:avLst/>
            <a:gdLst/>
            <a:ahLst/>
            <a:cxnLst/>
            <a:rect l="l" t="t" r="r" b="b"/>
            <a:pathLst>
              <a:path w="3067750" h="5225876">
                <a:moveTo>
                  <a:pt x="0" y="0"/>
                </a:moveTo>
                <a:lnTo>
                  <a:pt x="3067750" y="0"/>
                </a:lnTo>
                <a:lnTo>
                  <a:pt x="3067750" y="5225876"/>
                </a:lnTo>
                <a:lnTo>
                  <a:pt x="0" y="52258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0" y="5573310"/>
            <a:ext cx="6588554" cy="4935056"/>
          </a:xfrm>
          <a:custGeom>
            <a:avLst/>
            <a:gdLst/>
            <a:ahLst/>
            <a:cxnLst/>
            <a:rect l="l" t="t" r="r" b="b"/>
            <a:pathLst>
              <a:path w="6588554" h="4935056">
                <a:moveTo>
                  <a:pt x="0" y="0"/>
                </a:moveTo>
                <a:lnTo>
                  <a:pt x="6588554" y="0"/>
                </a:lnTo>
                <a:lnTo>
                  <a:pt x="6588554" y="4935057"/>
                </a:lnTo>
                <a:lnTo>
                  <a:pt x="0" y="49350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0132" y="0"/>
            <a:ext cx="9367736" cy="10287000"/>
          </a:xfrm>
          <a:custGeom>
            <a:avLst/>
            <a:gdLst/>
            <a:ahLst/>
            <a:cxnLst/>
            <a:rect l="l" t="t" r="r" b="b"/>
            <a:pathLst>
              <a:path w="9367736" h="10287000">
                <a:moveTo>
                  <a:pt x="0" y="0"/>
                </a:moveTo>
                <a:lnTo>
                  <a:pt x="9367736" y="0"/>
                </a:lnTo>
                <a:lnTo>
                  <a:pt x="93677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028700"/>
            <a:ext cx="7364683" cy="490086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934248" y="1028700"/>
            <a:ext cx="6479063" cy="4941231"/>
          </a:xfrm>
          <a:custGeom>
            <a:avLst/>
            <a:gdLst/>
            <a:ahLst/>
            <a:cxnLst/>
            <a:rect l="l" t="t" r="r" b="b"/>
            <a:pathLst>
              <a:path w="6479063" h="4941231">
                <a:moveTo>
                  <a:pt x="0" y="0"/>
                </a:moveTo>
                <a:lnTo>
                  <a:pt x="6479063" y="0"/>
                </a:lnTo>
                <a:lnTo>
                  <a:pt x="6479063" y="4941231"/>
                </a:lnTo>
                <a:lnTo>
                  <a:pt x="0" y="49412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15318" y="6997178"/>
            <a:ext cx="15257364" cy="1186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Failure to appear. criminal possession hypodermic instrument (Warren County)</a:t>
            </a:r>
          </a:p>
          <a:p>
            <a:pPr algn="ctr">
              <a:lnSpc>
                <a:spcPts val="4759"/>
              </a:lnSpc>
            </a:pPr>
            <a:endParaRPr lang="en-US" sz="3399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611515" y="8295186"/>
            <a:ext cx="7064971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Open Sans Light"/>
              </a:rPr>
              <a:t>Prostitution Charges  (Ulster County)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51776" y="2289687"/>
            <a:ext cx="15506304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Rodriguez sister and other girls intimidate SG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Want her back in the "stable"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Rodriguez becomes angry she is disrespecting him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Sends her threatening video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86681" y="527620"/>
            <a:ext cx="3647139" cy="5152308"/>
          </a:xfrm>
          <a:custGeom>
            <a:avLst/>
            <a:gdLst/>
            <a:ahLst/>
            <a:cxnLst/>
            <a:rect l="l" t="t" r="r" b="b"/>
            <a:pathLst>
              <a:path w="3647139" h="5152308">
                <a:moveTo>
                  <a:pt x="0" y="0"/>
                </a:moveTo>
                <a:lnTo>
                  <a:pt x="3647140" y="0"/>
                </a:lnTo>
                <a:lnTo>
                  <a:pt x="3647140" y="5152308"/>
                </a:lnTo>
                <a:lnTo>
                  <a:pt x="0" y="51523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64812" y="6397874"/>
            <a:ext cx="5090878" cy="2860426"/>
          </a:xfrm>
          <a:custGeom>
            <a:avLst/>
            <a:gdLst/>
            <a:ahLst/>
            <a:cxnLst/>
            <a:rect l="l" t="t" r="r" b="b"/>
            <a:pathLst>
              <a:path w="5090878" h="2860426">
                <a:moveTo>
                  <a:pt x="0" y="0"/>
                </a:moveTo>
                <a:lnTo>
                  <a:pt x="5090878" y="0"/>
                </a:lnTo>
                <a:lnTo>
                  <a:pt x="5090878" y="2860426"/>
                </a:lnTo>
                <a:lnTo>
                  <a:pt x="0" y="28604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767457" y="2309845"/>
            <a:ext cx="10693466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Safe Harbour Coord. contacts Albany Fed Probation Officer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13032" y="4653915"/>
            <a:ext cx="9002316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Warrant issued for Rodriguez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613032" y="6302624"/>
            <a:ext cx="7986316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He flees to South Carolina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613032" y="7875755"/>
            <a:ext cx="8046938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Picked up by US Marshalls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A1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3305979"/>
            <a:ext cx="18288000" cy="4752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4"/>
              </a:lnSpc>
            </a:pPr>
            <a:r>
              <a:rPr lang="en-US" sz="6781">
                <a:solidFill>
                  <a:srgbClr val="000000"/>
                </a:solidFill>
                <a:latin typeface="Open Sans"/>
              </a:rPr>
              <a:t>The views and opinions expressed during this presentation are those of the presenter and may not necessarily reflect the policy and position of NYSCA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06306" y="866775"/>
            <a:ext cx="627538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Disclaimer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0332" y="0"/>
            <a:ext cx="12207335" cy="10287000"/>
          </a:xfrm>
          <a:custGeom>
            <a:avLst/>
            <a:gdLst/>
            <a:ahLst/>
            <a:cxnLst/>
            <a:rect l="l" t="t" r="r" b="b"/>
            <a:pathLst>
              <a:path w="12207335" h="10287000">
                <a:moveTo>
                  <a:pt x="0" y="0"/>
                </a:moveTo>
                <a:lnTo>
                  <a:pt x="12207336" y="0"/>
                </a:lnTo>
                <a:lnTo>
                  <a:pt x="1220733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427191" y="6823475"/>
            <a:ext cx="625649" cy="626789"/>
          </a:xfrm>
          <a:custGeom>
            <a:avLst/>
            <a:gdLst/>
            <a:ahLst/>
            <a:cxnLst/>
            <a:rect l="l" t="t" r="r" b="b"/>
            <a:pathLst>
              <a:path w="625649" h="626789">
                <a:moveTo>
                  <a:pt x="0" y="0"/>
                </a:moveTo>
                <a:lnTo>
                  <a:pt x="625649" y="0"/>
                </a:lnTo>
                <a:lnTo>
                  <a:pt x="625649" y="626788"/>
                </a:lnTo>
                <a:lnTo>
                  <a:pt x="0" y="6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578833" y="290110"/>
            <a:ext cx="11130334" cy="7473326"/>
          </a:xfrm>
          <a:custGeom>
            <a:avLst/>
            <a:gdLst/>
            <a:ahLst/>
            <a:cxnLst/>
            <a:rect l="l" t="t" r="r" b="b"/>
            <a:pathLst>
              <a:path w="11130334" h="7473326">
                <a:moveTo>
                  <a:pt x="0" y="0"/>
                </a:moveTo>
                <a:lnTo>
                  <a:pt x="11130334" y="0"/>
                </a:lnTo>
                <a:lnTo>
                  <a:pt x="11130334" y="7473326"/>
                </a:lnTo>
                <a:lnTo>
                  <a:pt x="0" y="74733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2" r="-3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4343946" y="7852577"/>
            <a:ext cx="9600109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Charleston Federal Courthouse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8786" y="880791"/>
            <a:ext cx="7590429" cy="3491597"/>
          </a:xfrm>
          <a:custGeom>
            <a:avLst/>
            <a:gdLst/>
            <a:ahLst/>
            <a:cxnLst/>
            <a:rect l="l" t="t" r="r" b="b"/>
            <a:pathLst>
              <a:path w="7590429" h="3491597">
                <a:moveTo>
                  <a:pt x="0" y="0"/>
                </a:moveTo>
                <a:lnTo>
                  <a:pt x="7590428" y="0"/>
                </a:lnTo>
                <a:lnTo>
                  <a:pt x="7590428" y="3491597"/>
                </a:lnTo>
                <a:lnTo>
                  <a:pt x="0" y="349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08521" y="5372455"/>
            <a:ext cx="16070957" cy="27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arrangements made to fly victim to SC to testify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approval from OCFS to send advocate with victim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contact made with local Anti Trafficking organization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338382" y="5570427"/>
            <a:ext cx="4949618" cy="4716573"/>
          </a:xfrm>
          <a:custGeom>
            <a:avLst/>
            <a:gdLst/>
            <a:ahLst/>
            <a:cxnLst/>
            <a:rect l="l" t="t" r="r" b="b"/>
            <a:pathLst>
              <a:path w="4949618" h="4716573">
                <a:moveTo>
                  <a:pt x="0" y="0"/>
                </a:moveTo>
                <a:lnTo>
                  <a:pt x="4949618" y="0"/>
                </a:lnTo>
                <a:lnTo>
                  <a:pt x="4949618" y="4716573"/>
                </a:lnTo>
                <a:lnTo>
                  <a:pt x="0" y="47165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5570427"/>
            <a:ext cx="5257676" cy="4716573"/>
          </a:xfrm>
          <a:custGeom>
            <a:avLst/>
            <a:gdLst/>
            <a:ahLst/>
            <a:cxnLst/>
            <a:rect l="l" t="t" r="r" b="b"/>
            <a:pathLst>
              <a:path w="5257676" h="4716573">
                <a:moveTo>
                  <a:pt x="0" y="0"/>
                </a:moveTo>
                <a:lnTo>
                  <a:pt x="5257676" y="0"/>
                </a:lnTo>
                <a:lnTo>
                  <a:pt x="5257676" y="4716573"/>
                </a:lnTo>
                <a:lnTo>
                  <a:pt x="0" y="4716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90252" y="933450"/>
            <a:ext cx="17107495" cy="458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48 Hours before hearing, victim begins to panic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Team speaks with federal prosecutor who has concerns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Rodriguez is offered 6 months in lieu of hearing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Upon release returns to Troy NY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Victim flees to FL &amp; then TX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2695575"/>
            <a:ext cx="18288000" cy="473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All comes down to relationships in OUR community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6669651" cy="4931964"/>
          </a:xfrm>
          <a:custGeom>
            <a:avLst/>
            <a:gdLst/>
            <a:ahLst/>
            <a:cxnLst/>
            <a:rect l="l" t="t" r="r" b="b"/>
            <a:pathLst>
              <a:path w="6669651" h="4931964">
                <a:moveTo>
                  <a:pt x="0" y="0"/>
                </a:moveTo>
                <a:lnTo>
                  <a:pt x="6669651" y="0"/>
                </a:lnTo>
                <a:lnTo>
                  <a:pt x="6669651" y="4931964"/>
                </a:lnTo>
                <a:lnTo>
                  <a:pt x="0" y="49319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6080484" y="2690247"/>
            <a:ext cx="6127031" cy="4906507"/>
          </a:xfrm>
          <a:custGeom>
            <a:avLst/>
            <a:gdLst/>
            <a:ahLst/>
            <a:cxnLst/>
            <a:rect l="l" t="t" r="r" b="b"/>
            <a:pathLst>
              <a:path w="6127031" h="4906507">
                <a:moveTo>
                  <a:pt x="0" y="0"/>
                </a:moveTo>
                <a:lnTo>
                  <a:pt x="6127032" y="0"/>
                </a:lnTo>
                <a:lnTo>
                  <a:pt x="6127032" y="4906506"/>
                </a:lnTo>
                <a:lnTo>
                  <a:pt x="0" y="4906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0923317" y="5544050"/>
            <a:ext cx="7364683" cy="4900862"/>
          </a:xfrm>
          <a:custGeom>
            <a:avLst/>
            <a:gdLst/>
            <a:ahLst/>
            <a:cxnLst/>
            <a:rect l="l" t="t" r="r" b="b"/>
            <a:pathLst>
              <a:path w="7364683" h="4900862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609231" y="4295775"/>
            <a:ext cx="11069538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Special Operations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9459" y="2956828"/>
            <a:ext cx="10909081" cy="7159085"/>
          </a:xfrm>
          <a:custGeom>
            <a:avLst/>
            <a:gdLst/>
            <a:ahLst/>
            <a:cxnLst/>
            <a:rect l="l" t="t" r="r" b="b"/>
            <a:pathLst>
              <a:path w="10909081" h="7159085">
                <a:moveTo>
                  <a:pt x="0" y="0"/>
                </a:moveTo>
                <a:lnTo>
                  <a:pt x="10909082" y="0"/>
                </a:lnTo>
                <a:lnTo>
                  <a:pt x="10909082" y="7159084"/>
                </a:lnTo>
                <a:lnTo>
                  <a:pt x="0" y="7159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236912" y="748020"/>
            <a:ext cx="11814175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Marriott Residence Inn-Clifton Park NY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27474" y="1990578"/>
            <a:ext cx="4908550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Saratoga County-229,863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09338" y="6070339"/>
            <a:ext cx="4178662" cy="4216661"/>
          </a:xfrm>
          <a:custGeom>
            <a:avLst/>
            <a:gdLst/>
            <a:ahLst/>
            <a:cxnLst/>
            <a:rect l="l" t="t" r="r" b="b"/>
            <a:pathLst>
              <a:path w="4178662" h="4216661">
                <a:moveTo>
                  <a:pt x="0" y="0"/>
                </a:moveTo>
                <a:lnTo>
                  <a:pt x="4178662" y="0"/>
                </a:lnTo>
                <a:lnTo>
                  <a:pt x="4178662" y="4216661"/>
                </a:lnTo>
                <a:lnTo>
                  <a:pt x="0" y="421666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30" r="-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070339"/>
            <a:ext cx="4087202" cy="4216661"/>
          </a:xfrm>
          <a:custGeom>
            <a:avLst/>
            <a:gdLst/>
            <a:ahLst/>
            <a:cxnLst/>
            <a:rect l="l" t="t" r="r" b="b"/>
            <a:pathLst>
              <a:path w="4087202" h="4216661">
                <a:moveTo>
                  <a:pt x="0" y="0"/>
                </a:moveTo>
                <a:lnTo>
                  <a:pt x="4087202" y="0"/>
                </a:lnTo>
                <a:lnTo>
                  <a:pt x="4087202" y="4216661"/>
                </a:lnTo>
                <a:lnTo>
                  <a:pt x="0" y="42166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7346299" y="6070339"/>
            <a:ext cx="3738773" cy="4216661"/>
          </a:xfrm>
          <a:custGeom>
            <a:avLst/>
            <a:gdLst/>
            <a:ahLst/>
            <a:cxnLst/>
            <a:rect l="l" t="t" r="r" b="b"/>
            <a:pathLst>
              <a:path w="3738773" h="4216661">
                <a:moveTo>
                  <a:pt x="0" y="0"/>
                </a:moveTo>
                <a:lnTo>
                  <a:pt x="3738773" y="0"/>
                </a:lnTo>
                <a:lnTo>
                  <a:pt x="3738773" y="4216661"/>
                </a:lnTo>
                <a:lnTo>
                  <a:pt x="0" y="42166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43370" y="180975"/>
            <a:ext cx="1814463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Goal: Identify Trafficked Youth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428359" y="1971413"/>
            <a:ext cx="3431282" cy="1169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u="sng">
                <a:solidFill>
                  <a:srgbClr val="000000"/>
                </a:solidFill>
                <a:latin typeface="Open Sans Light"/>
              </a:rPr>
              <a:t>Agencies involved</a:t>
            </a:r>
            <a:r>
              <a:rPr lang="en-US" sz="3300">
                <a:solidFill>
                  <a:srgbClr val="000000"/>
                </a:solidFill>
                <a:latin typeface="Open Sans Light"/>
              </a:rPr>
              <a:t> </a:t>
            </a:r>
          </a:p>
          <a:p>
            <a:pPr algn="ctr">
              <a:lnSpc>
                <a:spcPts val="4759"/>
              </a:lnSpc>
            </a:pPr>
            <a:endParaRPr lang="en-US" sz="330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623844" y="2841986"/>
            <a:ext cx="5040313" cy="299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FBI/Agents/Advocates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NYSP/marked units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Saratoga County Sheriff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CAPTAIN Youth Shelter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Safe Harbour Coordinator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822207" y="409323"/>
            <a:ext cx="6121428" cy="3428000"/>
          </a:xfrm>
          <a:custGeom>
            <a:avLst/>
            <a:gdLst/>
            <a:ahLst/>
            <a:cxnLst/>
            <a:rect l="l" t="t" r="r" b="b"/>
            <a:pathLst>
              <a:path w="6121428" h="3428000">
                <a:moveTo>
                  <a:pt x="0" y="0"/>
                </a:moveTo>
                <a:lnTo>
                  <a:pt x="6121428" y="0"/>
                </a:lnTo>
                <a:lnTo>
                  <a:pt x="6121428" y="3428000"/>
                </a:lnTo>
                <a:lnTo>
                  <a:pt x="0" y="342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0822207" y="4836456"/>
            <a:ext cx="6121428" cy="3428000"/>
          </a:xfrm>
          <a:custGeom>
            <a:avLst/>
            <a:gdLst/>
            <a:ahLst/>
            <a:cxnLst/>
            <a:rect l="l" t="t" r="r" b="b"/>
            <a:pathLst>
              <a:path w="6121428" h="3428000">
                <a:moveTo>
                  <a:pt x="0" y="0"/>
                </a:moveTo>
                <a:lnTo>
                  <a:pt x="6121428" y="0"/>
                </a:lnTo>
                <a:lnTo>
                  <a:pt x="6121428" y="3428000"/>
                </a:lnTo>
                <a:lnTo>
                  <a:pt x="0" y="342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895232" y="1633738"/>
            <a:ext cx="6007497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agents scan ads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66590" y="6060871"/>
            <a:ext cx="8917484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arrange meeting at hotel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6948970"/>
            <a:ext cx="5236126" cy="3338030"/>
          </a:xfrm>
          <a:custGeom>
            <a:avLst/>
            <a:gdLst/>
            <a:ahLst/>
            <a:cxnLst/>
            <a:rect l="l" t="t" r="r" b="b"/>
            <a:pathLst>
              <a:path w="5236126" h="3338030">
                <a:moveTo>
                  <a:pt x="0" y="0"/>
                </a:moveTo>
                <a:lnTo>
                  <a:pt x="5236126" y="0"/>
                </a:lnTo>
                <a:lnTo>
                  <a:pt x="5236126" y="3338030"/>
                </a:lnTo>
                <a:lnTo>
                  <a:pt x="0" y="333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3087673" y="6867785"/>
            <a:ext cx="5200327" cy="3419215"/>
          </a:xfrm>
          <a:custGeom>
            <a:avLst/>
            <a:gdLst/>
            <a:ahLst/>
            <a:cxnLst/>
            <a:rect l="l" t="t" r="r" b="b"/>
            <a:pathLst>
              <a:path w="5200327" h="3419215">
                <a:moveTo>
                  <a:pt x="0" y="0"/>
                </a:moveTo>
                <a:lnTo>
                  <a:pt x="5200327" y="0"/>
                </a:lnTo>
                <a:lnTo>
                  <a:pt x="5200327" y="3419215"/>
                </a:lnTo>
                <a:lnTo>
                  <a:pt x="0" y="34192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081703" y="866775"/>
            <a:ext cx="6124595" cy="727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27"/>
              </a:lnSpc>
            </a:pPr>
            <a:r>
              <a:rPr lang="en-US" sz="8234">
                <a:solidFill>
                  <a:srgbClr val="FFFFFF"/>
                </a:solidFill>
                <a:latin typeface="Open Sans Extra Bold"/>
              </a:rPr>
              <a:t>Human</a:t>
            </a:r>
          </a:p>
          <a:p>
            <a:pPr algn="ctr">
              <a:lnSpc>
                <a:spcPts val="11527"/>
              </a:lnSpc>
            </a:pPr>
            <a:r>
              <a:rPr lang="en-US" sz="8234">
                <a:solidFill>
                  <a:srgbClr val="FFFFFF"/>
                </a:solidFill>
                <a:latin typeface="Open Sans Extra Bold"/>
              </a:rPr>
              <a:t>Trafficking in and around NYS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89459" y="2956828"/>
            <a:ext cx="10909081" cy="7159085"/>
          </a:xfrm>
          <a:custGeom>
            <a:avLst/>
            <a:gdLst/>
            <a:ahLst/>
            <a:cxnLst/>
            <a:rect l="l" t="t" r="r" b="b"/>
            <a:pathLst>
              <a:path w="10909081" h="7159085">
                <a:moveTo>
                  <a:pt x="0" y="0"/>
                </a:moveTo>
                <a:lnTo>
                  <a:pt x="10909082" y="0"/>
                </a:lnTo>
                <a:lnTo>
                  <a:pt x="10909082" y="7159084"/>
                </a:lnTo>
                <a:lnTo>
                  <a:pt x="0" y="71590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031281" y="690356"/>
            <a:ext cx="12225437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outside team monitors movement  and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alerts decoy and interior team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91413" y="4716614"/>
            <a:ext cx="7663477" cy="5108984"/>
          </a:xfrm>
          <a:custGeom>
            <a:avLst/>
            <a:gdLst/>
            <a:ahLst/>
            <a:cxnLst/>
            <a:rect l="l" t="t" r="r" b="b"/>
            <a:pathLst>
              <a:path w="7663477" h="5108984">
                <a:moveTo>
                  <a:pt x="0" y="0"/>
                </a:moveTo>
                <a:lnTo>
                  <a:pt x="7663477" y="0"/>
                </a:lnTo>
                <a:lnTo>
                  <a:pt x="7663477" y="5108985"/>
                </a:lnTo>
                <a:lnTo>
                  <a:pt x="0" y="51089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51445" y="438222"/>
            <a:ext cx="7928198" cy="4878891"/>
          </a:xfrm>
          <a:custGeom>
            <a:avLst/>
            <a:gdLst/>
            <a:ahLst/>
            <a:cxnLst/>
            <a:rect l="l" t="t" r="r" b="b"/>
            <a:pathLst>
              <a:path w="7928198" h="4878891">
                <a:moveTo>
                  <a:pt x="0" y="0"/>
                </a:moveTo>
                <a:lnTo>
                  <a:pt x="7928198" y="0"/>
                </a:lnTo>
                <a:lnTo>
                  <a:pt x="7928198" y="4878891"/>
                </a:lnTo>
                <a:lnTo>
                  <a:pt x="0" y="48788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665843" y="2294103"/>
            <a:ext cx="7022505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proceeds past front desk to elevator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752451" y="6945987"/>
            <a:ext cx="5627191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goes to 4th floor decoy room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27790" y="2858628"/>
            <a:ext cx="9432421" cy="4291600"/>
          </a:xfrm>
          <a:custGeom>
            <a:avLst/>
            <a:gdLst/>
            <a:ahLst/>
            <a:cxnLst/>
            <a:rect l="l" t="t" r="r" b="b"/>
            <a:pathLst>
              <a:path w="9432421" h="4291600">
                <a:moveTo>
                  <a:pt x="0" y="0"/>
                </a:moveTo>
                <a:lnTo>
                  <a:pt x="9432420" y="0"/>
                </a:lnTo>
                <a:lnTo>
                  <a:pt x="9432420" y="4291600"/>
                </a:lnTo>
                <a:lnTo>
                  <a:pt x="0" y="4291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398711" y="1223466"/>
            <a:ext cx="1749057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police identify 15 yr old youth and turns over to SH Team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72839" y="7796696"/>
            <a:ext cx="17266824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what if your community does not have "street outreach"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502892" y="1514407"/>
            <a:ext cx="13282216" cy="4566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122679" lvl="1" indent="-561340" algn="ctr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officers identify 15 year old from Illinois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not reported missing in any database</a:t>
            </a:r>
          </a:p>
          <a:p>
            <a:pPr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marL="1122679" lvl="1" indent="-561340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driver in vehicle is paternal aunt</a:t>
            </a:r>
          </a:p>
        </p:txBody>
      </p:sp>
      <p:sp>
        <p:nvSpPr>
          <p:cNvPr id="3" name="Freeform 3"/>
          <p:cNvSpPr/>
          <p:nvPr/>
        </p:nvSpPr>
        <p:spPr>
          <a:xfrm>
            <a:off x="5486400" y="7101191"/>
            <a:ext cx="7315200" cy="2752344"/>
          </a:xfrm>
          <a:custGeom>
            <a:avLst/>
            <a:gdLst/>
            <a:ahLst/>
            <a:cxnLst/>
            <a:rect l="l" t="t" r="r" b="b"/>
            <a:pathLst>
              <a:path w="7315200" h="2752344">
                <a:moveTo>
                  <a:pt x="0" y="0"/>
                </a:moveTo>
                <a:lnTo>
                  <a:pt x="7315200" y="0"/>
                </a:lnTo>
                <a:lnTo>
                  <a:pt x="7315200" y="2752344"/>
                </a:lnTo>
                <a:lnTo>
                  <a:pt x="0" y="27523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28199"/>
            <a:ext cx="16517581" cy="10314288"/>
          </a:xfrm>
          <a:custGeom>
            <a:avLst/>
            <a:gdLst/>
            <a:ahLst/>
            <a:cxnLst/>
            <a:rect l="l" t="t" r="r" b="b"/>
            <a:pathLst>
              <a:path w="16517581" h="10314288">
                <a:moveTo>
                  <a:pt x="0" y="0"/>
                </a:moveTo>
                <a:lnTo>
                  <a:pt x="16517581" y="0"/>
                </a:lnTo>
                <a:lnTo>
                  <a:pt x="16517581" y="10314288"/>
                </a:lnTo>
                <a:lnTo>
                  <a:pt x="0" y="103142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0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 rot="-1473669">
            <a:off x="11371450" y="3632406"/>
            <a:ext cx="476124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2250723" y="2578346"/>
            <a:ext cx="1991817" cy="58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 Bold"/>
              </a:rPr>
              <a:t>950 Miles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04676" y="634474"/>
            <a:ext cx="16988579" cy="9265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61154" lvl="1" indent="-630577">
              <a:lnSpc>
                <a:spcPts val="8177"/>
              </a:lnSpc>
              <a:buFont typeface="Arial"/>
              <a:buChar char="•"/>
            </a:pPr>
            <a:r>
              <a:rPr lang="en-US" sz="5841">
                <a:solidFill>
                  <a:srgbClr val="000000"/>
                </a:solidFill>
                <a:latin typeface="Open Sans"/>
              </a:rPr>
              <a:t>contact is made with bio mom in Illinois</a:t>
            </a:r>
          </a:p>
          <a:p>
            <a:pPr>
              <a:lnSpc>
                <a:spcPts val="8177"/>
              </a:lnSpc>
            </a:pPr>
            <a:r>
              <a:rPr lang="en-US" sz="5841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1261154" lvl="1" indent="-630577">
              <a:lnSpc>
                <a:spcPts val="8177"/>
              </a:lnSpc>
              <a:buFont typeface="Arial"/>
              <a:buChar char="•"/>
            </a:pPr>
            <a:r>
              <a:rPr lang="en-US" sz="5841">
                <a:solidFill>
                  <a:srgbClr val="000000"/>
                </a:solidFill>
                <a:latin typeface="Open Sans"/>
              </a:rPr>
              <a:t>arrangements made to fly child back home</a:t>
            </a:r>
          </a:p>
          <a:p>
            <a:pPr>
              <a:lnSpc>
                <a:spcPts val="8177"/>
              </a:lnSpc>
            </a:pPr>
            <a:endParaRPr lang="en-US" sz="5841">
              <a:solidFill>
                <a:srgbClr val="000000"/>
              </a:solidFill>
              <a:latin typeface="Open Sans"/>
            </a:endParaRPr>
          </a:p>
          <a:p>
            <a:pPr marL="1261154" lvl="1" indent="-630577">
              <a:lnSpc>
                <a:spcPts val="8177"/>
              </a:lnSpc>
              <a:buFont typeface="Arial"/>
              <a:buChar char="•"/>
            </a:pPr>
            <a:r>
              <a:rPr lang="en-US" sz="5841">
                <a:solidFill>
                  <a:srgbClr val="000000"/>
                </a:solidFill>
                <a:latin typeface="Open Sans"/>
              </a:rPr>
              <a:t>child brought to supervised shelter for night</a:t>
            </a:r>
          </a:p>
          <a:p>
            <a:pPr>
              <a:lnSpc>
                <a:spcPts val="8177"/>
              </a:lnSpc>
            </a:pPr>
            <a:endParaRPr lang="en-US" sz="5841">
              <a:solidFill>
                <a:srgbClr val="000000"/>
              </a:solidFill>
              <a:latin typeface="Open Sans"/>
            </a:endParaRPr>
          </a:p>
          <a:p>
            <a:pPr marL="1261154" lvl="1" indent="-630577">
              <a:lnSpc>
                <a:spcPts val="8177"/>
              </a:lnSpc>
              <a:buFont typeface="Arial"/>
              <a:buChar char="•"/>
            </a:pPr>
            <a:r>
              <a:rPr lang="en-US" sz="5841">
                <a:solidFill>
                  <a:srgbClr val="000000"/>
                </a:solidFill>
                <a:latin typeface="Open Sans"/>
              </a:rPr>
              <a:t> shelter staff meets LE advocate at airport</a:t>
            </a:r>
          </a:p>
          <a:p>
            <a:pPr algn="ctr">
              <a:lnSpc>
                <a:spcPts val="8177"/>
              </a:lnSpc>
            </a:pPr>
            <a:endParaRPr lang="en-US" sz="5841">
              <a:solidFill>
                <a:srgbClr val="000000"/>
              </a:solidFill>
              <a:latin typeface="Open Sans"/>
            </a:endParaRPr>
          </a:p>
          <a:p>
            <a:pPr>
              <a:lnSpc>
                <a:spcPts val="8177"/>
              </a:lnSpc>
            </a:pPr>
            <a:endParaRPr lang="en-US" sz="5841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48786" y="1651903"/>
            <a:ext cx="7590429" cy="3491597"/>
          </a:xfrm>
          <a:custGeom>
            <a:avLst/>
            <a:gdLst/>
            <a:ahLst/>
            <a:cxnLst/>
            <a:rect l="l" t="t" r="r" b="b"/>
            <a:pathLst>
              <a:path w="7590429" h="3491597">
                <a:moveTo>
                  <a:pt x="0" y="0"/>
                </a:moveTo>
                <a:lnTo>
                  <a:pt x="7590428" y="0"/>
                </a:lnTo>
                <a:lnTo>
                  <a:pt x="7590428" y="3491597"/>
                </a:lnTo>
                <a:lnTo>
                  <a:pt x="0" y="3491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18926" y="5882386"/>
            <a:ext cx="17050148" cy="27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child flown to ORD/met at gate with mom and advocate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follow up services arranged/counseling/medical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however................ 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87592" y="2187092"/>
            <a:ext cx="5785333" cy="578533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1F4187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1194395" y="4749165"/>
            <a:ext cx="1132914" cy="863847"/>
          </a:xfrm>
          <a:custGeom>
            <a:avLst/>
            <a:gdLst/>
            <a:ahLst/>
            <a:cxnLst/>
            <a:rect l="l" t="t" r="r" b="b"/>
            <a:pathLst>
              <a:path w="1132914" h="863847">
                <a:moveTo>
                  <a:pt x="0" y="0"/>
                </a:moveTo>
                <a:lnTo>
                  <a:pt x="1132914" y="0"/>
                </a:lnTo>
                <a:lnTo>
                  <a:pt x="1132914" y="863847"/>
                </a:lnTo>
                <a:lnTo>
                  <a:pt x="0" y="863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251334" y="4590173"/>
            <a:ext cx="5785333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46530"/>
                </a:solidFill>
                <a:latin typeface="Open Sans"/>
              </a:rPr>
              <a:t>trafficking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5803168" y="4749165"/>
            <a:ext cx="1132914" cy="863847"/>
          </a:xfrm>
          <a:custGeom>
            <a:avLst/>
            <a:gdLst/>
            <a:ahLst/>
            <a:cxnLst/>
            <a:rect l="l" t="t" r="r" b="b"/>
            <a:pathLst>
              <a:path w="1132914" h="863847">
                <a:moveTo>
                  <a:pt x="1132914" y="0"/>
                </a:moveTo>
                <a:lnTo>
                  <a:pt x="0" y="0"/>
                </a:lnTo>
                <a:lnTo>
                  <a:pt x="0" y="863847"/>
                </a:lnTo>
                <a:lnTo>
                  <a:pt x="1132914" y="863847"/>
                </a:lnTo>
                <a:lnTo>
                  <a:pt x="11329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5400000" flipH="1">
            <a:off x="8577543" y="7273948"/>
            <a:ext cx="1132914" cy="863847"/>
          </a:xfrm>
          <a:custGeom>
            <a:avLst/>
            <a:gdLst/>
            <a:ahLst/>
            <a:cxnLst/>
            <a:rect l="l" t="t" r="r" b="b"/>
            <a:pathLst>
              <a:path w="1132914" h="863847">
                <a:moveTo>
                  <a:pt x="1132914" y="0"/>
                </a:moveTo>
                <a:lnTo>
                  <a:pt x="0" y="0"/>
                </a:lnTo>
                <a:lnTo>
                  <a:pt x="0" y="863847"/>
                </a:lnTo>
                <a:lnTo>
                  <a:pt x="1132914" y="863847"/>
                </a:lnTo>
                <a:lnTo>
                  <a:pt x="113291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8513801" y="1951904"/>
            <a:ext cx="1132914" cy="863847"/>
          </a:xfrm>
          <a:custGeom>
            <a:avLst/>
            <a:gdLst/>
            <a:ahLst/>
            <a:cxnLst/>
            <a:rect l="l" t="t" r="r" b="b"/>
            <a:pathLst>
              <a:path w="1132914" h="863847">
                <a:moveTo>
                  <a:pt x="0" y="0"/>
                </a:moveTo>
                <a:lnTo>
                  <a:pt x="1132915" y="0"/>
                </a:lnTo>
                <a:lnTo>
                  <a:pt x="1132915" y="863847"/>
                </a:lnTo>
                <a:lnTo>
                  <a:pt x="0" y="8638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2772954" y="4691503"/>
            <a:ext cx="2775248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weapons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40758" y="4653915"/>
            <a:ext cx="2524324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violence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751564" y="8177078"/>
            <a:ext cx="2784872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narcotics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464464" y="933450"/>
            <a:ext cx="3729930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"/>
              </a:rPr>
              <a:t>intimidation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8984" y="80156"/>
            <a:ext cx="15310266" cy="10206844"/>
          </a:xfrm>
          <a:custGeom>
            <a:avLst/>
            <a:gdLst/>
            <a:ahLst/>
            <a:cxnLst/>
            <a:rect l="l" t="t" r="r" b="b"/>
            <a:pathLst>
              <a:path w="15310266" h="10206844">
                <a:moveTo>
                  <a:pt x="0" y="0"/>
                </a:moveTo>
                <a:lnTo>
                  <a:pt x="15310266" y="0"/>
                </a:lnTo>
                <a:lnTo>
                  <a:pt x="15310266" y="10206844"/>
                </a:lnTo>
                <a:lnTo>
                  <a:pt x="0" y="102068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28229" y="736177"/>
            <a:ext cx="16631543" cy="86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BA1971"/>
                </a:solidFill>
                <a:latin typeface="Open Sans Extra Bold"/>
              </a:rPr>
              <a:t>Solving an Epidemic: Human Trafficking in America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20762" y="2219615"/>
            <a:ext cx="17046476" cy="866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F46530"/>
                </a:solidFill>
                <a:latin typeface="Open Sans Extra Bold"/>
              </a:rPr>
              <a:t>Human Trafficking: A Growing Epidemic - Nurse.com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3726231"/>
            <a:ext cx="18288000" cy="1755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C23C2B"/>
                </a:solidFill>
                <a:latin typeface="Open Sans Extra Bold"/>
              </a:rPr>
              <a:t>Human trafficking a sickening US epidemic - Hannibal Courier ...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415328"/>
            <a:ext cx="18288000" cy="3242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427CB1"/>
                </a:solidFill>
                <a:latin typeface="Open Sans Extra Bold"/>
              </a:rPr>
              <a:t>Human Trafficking Is an Epidemic in the US- Bighttps://fortune.com </a:t>
            </a:r>
          </a:p>
          <a:p>
            <a:pPr algn="ctr">
              <a:lnSpc>
                <a:spcPts val="5180"/>
              </a:lnSpc>
              <a:spcBef>
                <a:spcPct val="0"/>
              </a:spcBef>
            </a:pPr>
            <a:r>
              <a:rPr lang="en-US" sz="3700">
                <a:solidFill>
                  <a:srgbClr val="427CB1"/>
                </a:solidFill>
                <a:latin typeface="Open Sans Extra Bold"/>
              </a:rPr>
              <a:t>Apr 14, 2019 — Nearly 9,000 cases in the U.S. were reported to the National Human Trafficking Hotline and BeFree Textline in 2017—a 13% increase from the prior ...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31141"/>
            <a:ext cx="18288000" cy="9478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0"/>
              </a:lnSpc>
              <a:spcBef>
                <a:spcPct val="0"/>
              </a:spcBef>
            </a:pPr>
            <a:r>
              <a:rPr lang="en-US" sz="6700">
                <a:solidFill>
                  <a:srgbClr val="000000"/>
                </a:solidFill>
                <a:latin typeface="Open Sans Extra Bold"/>
              </a:rPr>
              <a:t>New York State allocates nearly $2.4 million annually to the Response to Human Trafficking Program, which provides case management and referral services to confirmed human trafficking victims throughout the state. ... There were </a:t>
            </a:r>
            <a:r>
              <a:rPr lang="en-US" sz="6700">
                <a:solidFill>
                  <a:srgbClr val="FF1616"/>
                </a:solidFill>
                <a:latin typeface="Open Sans Extra Bold"/>
              </a:rPr>
              <a:t>288</a:t>
            </a:r>
            <a:r>
              <a:rPr lang="en-US" sz="6700">
                <a:solidFill>
                  <a:srgbClr val="000000"/>
                </a:solidFill>
                <a:latin typeface="Open Sans Extra Bold"/>
              </a:rPr>
              <a:t> victims of human trafficking confirmed in 2019 alone.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717641" y="4655955"/>
            <a:ext cx="8852719" cy="5631045"/>
          </a:xfrm>
          <a:custGeom>
            <a:avLst/>
            <a:gdLst/>
            <a:ahLst/>
            <a:cxnLst/>
            <a:rect l="l" t="t" r="r" b="b"/>
            <a:pathLst>
              <a:path w="8852719" h="5631045">
                <a:moveTo>
                  <a:pt x="0" y="0"/>
                </a:moveTo>
                <a:lnTo>
                  <a:pt x="8852718" y="0"/>
                </a:lnTo>
                <a:lnTo>
                  <a:pt x="8852718" y="5631045"/>
                </a:lnTo>
                <a:lnTo>
                  <a:pt x="0" y="56310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9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7499251" y="180975"/>
            <a:ext cx="3289499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IMHO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3351" y="1916711"/>
            <a:ext cx="1816129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the more data you look up - the more confused you will be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1163" y="2705382"/>
            <a:ext cx="1760567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unfortunately $$ is connected to data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17411" y="6534519"/>
            <a:ext cx="11053178" cy="3760267"/>
          </a:xfrm>
          <a:custGeom>
            <a:avLst/>
            <a:gdLst/>
            <a:ahLst/>
            <a:cxnLst/>
            <a:rect l="l" t="t" r="r" b="b"/>
            <a:pathLst>
              <a:path w="11053178" h="3760267">
                <a:moveTo>
                  <a:pt x="0" y="0"/>
                </a:moveTo>
                <a:lnTo>
                  <a:pt x="11053178" y="0"/>
                </a:lnTo>
                <a:lnTo>
                  <a:pt x="11053178" y="3760268"/>
                </a:lnTo>
                <a:lnTo>
                  <a:pt x="0" y="37602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4193" b="-413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652462" y="2753261"/>
            <a:ext cx="17635538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 WE need to look at OUR community resources and determine how to address trafficking of ALL individuals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52462" y="478805"/>
            <a:ext cx="1698307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bottom line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139357" y="5302919"/>
            <a:ext cx="10009287" cy="88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Every community has trafficking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AA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44985" y="1073935"/>
            <a:ext cx="14398030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Two Types of Trafficking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824960" y="4471698"/>
            <a:ext cx="4638080" cy="2884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791927" lvl="1" indent="-895963">
              <a:lnSpc>
                <a:spcPts val="11619"/>
              </a:lnSpc>
              <a:buFont typeface="Arial"/>
              <a:buChar char="•"/>
            </a:pPr>
            <a:r>
              <a:rPr lang="en-US" sz="8299">
                <a:solidFill>
                  <a:srgbClr val="000000"/>
                </a:solidFill>
                <a:latin typeface="Open Sans"/>
              </a:rPr>
              <a:t>Labor</a:t>
            </a:r>
          </a:p>
          <a:p>
            <a:pPr marL="1791927" lvl="1" indent="-895963">
              <a:lnSpc>
                <a:spcPts val="11619"/>
              </a:lnSpc>
              <a:buFont typeface="Arial"/>
              <a:buChar char="•"/>
            </a:pPr>
            <a:r>
              <a:rPr lang="en-US" sz="8299">
                <a:solidFill>
                  <a:srgbClr val="000000"/>
                </a:solidFill>
                <a:latin typeface="Open Sans"/>
              </a:rPr>
              <a:t>Sex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834</Words>
  <Application>Microsoft Office PowerPoint</Application>
  <PresentationFormat>Custom</PresentationFormat>
  <Paragraphs>136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Canva Sans Bold</vt:lpstr>
      <vt:lpstr>Open Sans Light Bold</vt:lpstr>
      <vt:lpstr>Open Sans Bold</vt:lpstr>
      <vt:lpstr>Open Sans Extra Bold</vt:lpstr>
      <vt:lpstr>Calibri</vt:lpstr>
      <vt:lpstr>Open Sans</vt:lpstr>
      <vt:lpstr>Open Sans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Watertown Presentation LE</dc:title>
  <dc:creator>Katie Rhodes</dc:creator>
  <cp:lastModifiedBy>Katie Rhodes</cp:lastModifiedBy>
  <cp:revision>2</cp:revision>
  <dcterms:created xsi:type="dcterms:W3CDTF">2006-08-16T00:00:00Z</dcterms:created>
  <dcterms:modified xsi:type="dcterms:W3CDTF">2024-01-15T04:53:06Z</dcterms:modified>
  <dc:identifier>DAEoxSFyQac</dc:identifier>
</cp:coreProperties>
</file>